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308" r:id="rId3"/>
    <p:sldId id="2145706442" r:id="rId4"/>
    <p:sldId id="2145705776" r:id="rId5"/>
    <p:sldId id="2145706443" r:id="rId6"/>
    <p:sldId id="2145706415" r:id="rId7"/>
    <p:sldId id="2145706419" r:id="rId8"/>
    <p:sldId id="2145706418" r:id="rId9"/>
    <p:sldId id="2145706422" r:id="rId10"/>
    <p:sldId id="286" r:id="rId11"/>
    <p:sldId id="344" r:id="rId12"/>
    <p:sldId id="294" r:id="rId13"/>
    <p:sldId id="345" r:id="rId14"/>
    <p:sldId id="296" r:id="rId15"/>
    <p:sldId id="297" r:id="rId16"/>
    <p:sldId id="346" r:id="rId17"/>
    <p:sldId id="347" r:id="rId18"/>
    <p:sldId id="348" r:id="rId19"/>
    <p:sldId id="349" r:id="rId20"/>
    <p:sldId id="350" r:id="rId21"/>
    <p:sldId id="351" r:id="rId22"/>
    <p:sldId id="304" r:id="rId23"/>
    <p:sldId id="305" r:id="rId24"/>
    <p:sldId id="306" r:id="rId25"/>
    <p:sldId id="307" r:id="rId26"/>
    <p:sldId id="309" r:id="rId27"/>
    <p:sldId id="312" r:id="rId28"/>
    <p:sldId id="313" r:id="rId29"/>
    <p:sldId id="314" r:id="rId30"/>
    <p:sldId id="315" r:id="rId31"/>
    <p:sldId id="319"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6" r:id="rId45"/>
    <p:sldId id="337" r:id="rId46"/>
    <p:sldId id="338" r:id="rId47"/>
    <p:sldId id="339" r:id="rId48"/>
    <p:sldId id="340" r:id="rId49"/>
    <p:sldId id="341" r:id="rId50"/>
    <p:sldId id="342" r:id="rId51"/>
    <p:sldId id="343" r:id="rId52"/>
    <p:sldId id="260" r:id="rId53"/>
    <p:sldId id="2145706416" r:id="rId54"/>
    <p:sldId id="214570644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119" d="100"/>
          <a:sy n="119" d="100"/>
        </p:scale>
        <p:origin x="9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A872A-3CAC-4367-A0F0-2B85822A8967}" type="datetimeFigureOut">
              <a:rPr lang="en-AU" smtClean="0"/>
              <a:t>8/12/2022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7E054E-AD84-4D7A-BD77-3BDE58D76BC3}" type="slidenum">
              <a:rPr lang="en-AU" smtClean="0"/>
              <a:t>‹#›</a:t>
            </a:fld>
            <a:endParaRPr lang="en-AU"/>
          </a:p>
        </p:txBody>
      </p:sp>
    </p:spTree>
    <p:extLst>
      <p:ext uri="{BB962C8B-B14F-4D97-AF65-F5344CB8AC3E}">
        <p14:creationId xmlns:p14="http://schemas.microsoft.com/office/powerpoint/2010/main" val="415924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4539CC-DA7E-409F-926A-725C52BFB931}" type="slidenum">
              <a:rPr lang="en-US" smtClean="0"/>
              <a:t>1</a:t>
            </a:fld>
            <a:endParaRPr lang="en-US" dirty="0"/>
          </a:p>
        </p:txBody>
      </p:sp>
    </p:spTree>
    <p:extLst>
      <p:ext uri="{BB962C8B-B14F-4D97-AF65-F5344CB8AC3E}">
        <p14:creationId xmlns:p14="http://schemas.microsoft.com/office/powerpoint/2010/main" val="145973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518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42479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109CB-E16E-4083-A87A-B864320D89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11"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966041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10/11/2017</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8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10/11/2017</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402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10/11/2017</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5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7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4539CC-DA7E-409F-926A-725C52BFB931}" type="slidenum">
              <a:rPr lang="en-US" smtClean="0"/>
              <a:t>52</a:t>
            </a:fld>
            <a:endParaRPr lang="en-US" dirty="0"/>
          </a:p>
        </p:txBody>
      </p:sp>
    </p:spTree>
    <p:extLst>
      <p:ext uri="{BB962C8B-B14F-4D97-AF65-F5344CB8AC3E}">
        <p14:creationId xmlns:p14="http://schemas.microsoft.com/office/powerpoint/2010/main" val="13326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7858-2000-A5DC-AD5D-7EB176A40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A24F8BE-E3E6-F3B9-E287-66C7FCCE5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0449FCC-5D06-0E3C-E97F-1A011DC1FE75}"/>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5" name="Footer Placeholder 4">
            <a:extLst>
              <a:ext uri="{FF2B5EF4-FFF2-40B4-BE49-F238E27FC236}">
                <a16:creationId xmlns:a16="http://schemas.microsoft.com/office/drawing/2014/main" id="{344D61FA-DD7D-96D2-F7A6-EC161C49AAE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7D6DB0D-A146-3DB5-23F1-B2E2CB91F785}"/>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258854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EAC0-E9C2-878B-6E33-F3742E2A737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A6DF2A-9931-BA50-3E66-3DB86DCFC3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4ECAE1C-B049-A6EF-9A5A-19857EA25405}"/>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5" name="Footer Placeholder 4">
            <a:extLst>
              <a:ext uri="{FF2B5EF4-FFF2-40B4-BE49-F238E27FC236}">
                <a16:creationId xmlns:a16="http://schemas.microsoft.com/office/drawing/2014/main" id="{C91A9F06-0E5E-0F61-851E-24C025837A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A39353D-9BBD-515A-0A9A-EE9C44767D12}"/>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875239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D50ED-BDC3-4CBE-AB9B-BDA62A5009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420AC65-6D32-75DC-9B3B-F408698350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5FFBE7-3E1C-115B-5F11-52ED494DE10D}"/>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5" name="Footer Placeholder 4">
            <a:extLst>
              <a:ext uri="{FF2B5EF4-FFF2-40B4-BE49-F238E27FC236}">
                <a16:creationId xmlns:a16="http://schemas.microsoft.com/office/drawing/2014/main" id="{4CF7D611-5089-EE42-22E4-C18C3118880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2F11BF4-6D3A-0242-3971-3B651226901F}"/>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2647458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539496"/>
            <a:ext cx="11283696" cy="1069848"/>
          </a:xfrm>
          <a:prstGeom prst="rect">
            <a:avLst/>
          </a:prstGeom>
          <a:solidFill>
            <a:srgbClr val="E44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1905221"/>
            <a:ext cx="11430000" cy="2110155"/>
          </a:xfrm>
        </p:spPr>
        <p:txBody>
          <a:bodyPr anchor="ctr" anchorCtr="0">
            <a:normAutofit/>
          </a:bodyPr>
          <a:lstStyle>
            <a:lvl1pPr algn="ctr">
              <a:defRPr sz="5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4000" y="4329111"/>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Box 5"/>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1741" y="49976"/>
            <a:ext cx="1585937" cy="1585937"/>
          </a:xfrm>
          <a:prstGeom prst="rect">
            <a:avLst/>
          </a:prstGeom>
        </p:spPr>
      </p:pic>
      <p:sp>
        <p:nvSpPr>
          <p:cNvPr id="7" name="Date Placeholder 6"/>
          <p:cNvSpPr>
            <a:spLocks noGrp="1"/>
          </p:cNvSpPr>
          <p:nvPr>
            <p:ph type="dt" sz="half" idx="10"/>
          </p:nvPr>
        </p:nvSpPr>
        <p:spPr/>
        <p:txBody>
          <a:bodyPr/>
          <a:lstStyle/>
          <a:p>
            <a:fld id="{03BB06DF-E098-4E57-9AB8-20B5CA1061AC}" type="datetime1">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1861004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237045"/>
            <a:ext cx="10270273" cy="1402897"/>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7200" y="1856232"/>
            <a:ext cx="10270272" cy="4152034"/>
          </a:xfrm>
        </p:spPr>
        <p:txBody>
          <a:bodyPr/>
          <a:lstStyle>
            <a:lvl1pPr>
              <a:lnSpc>
                <a:spcPct val="100000"/>
              </a:lnSpc>
              <a:defRPr>
                <a:solidFill>
                  <a:schemeClr val="tx1"/>
                </a:solidFill>
              </a:defRPr>
            </a:lvl1pPr>
            <a:lvl2pPr marL="685800" indent="-228600">
              <a:lnSpc>
                <a:spcPct val="100000"/>
              </a:lnSpc>
              <a:buFont typeface="Wingdings" panose="05000000000000000000" pitchFamily="2" charset="2"/>
              <a:buChar char="§"/>
              <a:defRPr>
                <a:solidFill>
                  <a:schemeClr val="tx1"/>
                </a:solidFill>
              </a:defRPr>
            </a:lvl2pPr>
            <a:lvl3pPr marL="1143000" indent="-228600">
              <a:lnSpc>
                <a:spcPct val="100000"/>
              </a:lnSpc>
              <a:buFont typeface="Courier New" panose="02070309020205020404" pitchFamily="49" charset="0"/>
              <a:buChar char="o"/>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8666" y="133388"/>
            <a:ext cx="1097956" cy="1097956"/>
          </a:xfrm>
          <a:prstGeom prst="rect">
            <a:avLst/>
          </a:prstGeom>
        </p:spPr>
      </p:pic>
      <p:sp>
        <p:nvSpPr>
          <p:cNvPr id="4" name="Date Placeholder 3"/>
          <p:cNvSpPr>
            <a:spLocks noGrp="1"/>
          </p:cNvSpPr>
          <p:nvPr>
            <p:ph type="dt" sz="half" idx="10"/>
          </p:nvPr>
        </p:nvSpPr>
        <p:spPr/>
        <p:txBody>
          <a:bodyPr/>
          <a:lstStyle/>
          <a:p>
            <a:fld id="{674EC61D-33E9-4C23-86C2-657BBA05750E}" type="datetime1">
              <a:rPr lang="en-US" smtClean="0"/>
              <a:t>12/8/2022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3634548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237045"/>
            <a:ext cx="10270273" cy="1402897"/>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7200" y="1856232"/>
            <a:ext cx="10270272" cy="4152034"/>
          </a:xfrm>
        </p:spPr>
        <p:txBody>
          <a:bodyPr/>
          <a:lstStyle>
            <a:lvl1pPr>
              <a:lnSpc>
                <a:spcPct val="100000"/>
              </a:lnSpc>
              <a:defRPr>
                <a:solidFill>
                  <a:schemeClr val="tx1"/>
                </a:solidFill>
              </a:defRPr>
            </a:lvl1pPr>
            <a:lvl2pPr marL="685800" indent="-228600">
              <a:lnSpc>
                <a:spcPct val="100000"/>
              </a:lnSpc>
              <a:buFont typeface="Wingdings" panose="05000000000000000000" pitchFamily="2" charset="2"/>
              <a:buChar char="§"/>
              <a:defRPr>
                <a:solidFill>
                  <a:schemeClr val="tx1"/>
                </a:solidFill>
              </a:defRPr>
            </a:lvl2pPr>
            <a:lvl3pPr marL="1143000" indent="-228600">
              <a:lnSpc>
                <a:spcPct val="100000"/>
              </a:lnSpc>
              <a:buFont typeface="Courier New" panose="02070309020205020404" pitchFamily="49" charset="0"/>
              <a:buChar char="o"/>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793B47-D9CA-4805-BA75-FAB3EED92843}" type="datetime1">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1386931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5207619"/>
            <a:ext cx="12192000" cy="1138504"/>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0" y="3723945"/>
            <a:ext cx="12192000" cy="1073792"/>
          </a:xfrm>
        </p:spPr>
        <p:txBody>
          <a:bodyPr anchor="ctr" anchorCtr="0">
            <a:normAutofit/>
          </a:bodyPr>
          <a:lstStyle>
            <a:lvl1pPr algn="ctr">
              <a:defRPr sz="3000" b="1">
                <a:solidFill>
                  <a:schemeClr val="tx1"/>
                </a:solidFill>
              </a:defRPr>
            </a:lvl1pPr>
          </a:lstStyle>
          <a:p>
            <a:r>
              <a:rPr lang="en-US" dirty="0"/>
              <a:t>Click to edit Master title style</a:t>
            </a:r>
          </a:p>
        </p:txBody>
      </p:sp>
      <p:sp>
        <p:nvSpPr>
          <p:cNvPr id="9" name="TextBox 8"/>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sp>
        <p:nvSpPr>
          <p:cNvPr id="8" name="Rectangle 7"/>
          <p:cNvSpPr/>
          <p:nvPr userDrawn="1"/>
        </p:nvSpPr>
        <p:spPr>
          <a:xfrm>
            <a:off x="0" y="539496"/>
            <a:ext cx="11283696" cy="1069848"/>
          </a:xfrm>
          <a:prstGeom prst="rect">
            <a:avLst/>
          </a:prstGeom>
          <a:solidFill>
            <a:srgbClr val="E44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1741" y="49976"/>
            <a:ext cx="1585937" cy="1585937"/>
          </a:xfrm>
          <a:prstGeom prst="rect">
            <a:avLst/>
          </a:prstGeom>
        </p:spPr>
      </p:pic>
      <p:sp>
        <p:nvSpPr>
          <p:cNvPr id="5" name="Date Placeholder 4"/>
          <p:cNvSpPr>
            <a:spLocks noGrp="1"/>
          </p:cNvSpPr>
          <p:nvPr>
            <p:ph type="dt" sz="half" idx="10"/>
          </p:nvPr>
        </p:nvSpPr>
        <p:spPr/>
        <p:txBody>
          <a:bodyPr/>
          <a:lstStyle/>
          <a:p>
            <a:fld id="{C32D2588-3DD8-433D-B41E-C07F72C167E2}" type="datetime1">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96B2C-2DEB-4F16-90D7-47200DA9A655}" type="slidenum">
              <a:rPr lang="en-US" smtClean="0"/>
              <a:t>‹#›</a:t>
            </a:fld>
            <a:endParaRPr lang="en-US"/>
          </a:p>
        </p:txBody>
      </p:sp>
      <p:grpSp>
        <p:nvGrpSpPr>
          <p:cNvPr id="11" name="Group 10"/>
          <p:cNvGrpSpPr/>
          <p:nvPr userDrawn="1"/>
        </p:nvGrpSpPr>
        <p:grpSpPr>
          <a:xfrm>
            <a:off x="8514907" y="6488052"/>
            <a:ext cx="4800600" cy="307777"/>
            <a:chOff x="8483009" y="6560178"/>
            <a:chExt cx="4800600" cy="307777"/>
          </a:xfrm>
        </p:grpSpPr>
        <p:sp>
          <p:nvSpPr>
            <p:cNvPr id="12" name="TextBox 11"/>
            <p:cNvSpPr txBox="1"/>
            <p:nvPr userDrawn="1"/>
          </p:nvSpPr>
          <p:spPr>
            <a:xfrm>
              <a:off x="8483009" y="6560178"/>
              <a:ext cx="4800600" cy="307777"/>
            </a:xfrm>
            <a:prstGeom prst="rect">
              <a:avLst/>
            </a:prstGeom>
            <a:noFill/>
          </p:spPr>
          <p:txBody>
            <a:bodyPr wrap="square" rtlCol="0">
              <a:spAutoFit/>
            </a:bodyPr>
            <a:lstStyle/>
            <a:p>
              <a:r>
                <a:rPr lang="en-US" sz="2000" b="1" baseline="-3000" dirty="0">
                  <a:solidFill>
                    <a:schemeClr val="bg1"/>
                  </a:solidFill>
                </a:rPr>
                <a:t>ON THE FRONT LINES OF WORKPLACE LAW</a:t>
              </a:r>
            </a:p>
          </p:txBody>
        </p:sp>
        <p:sp>
          <p:nvSpPr>
            <p:cNvPr id="13" name="TextBox 12"/>
            <p:cNvSpPr txBox="1"/>
            <p:nvPr userDrawn="1"/>
          </p:nvSpPr>
          <p:spPr>
            <a:xfrm>
              <a:off x="11507087" y="6581444"/>
              <a:ext cx="706179" cy="200055"/>
            </a:xfrm>
            <a:prstGeom prst="rect">
              <a:avLst/>
            </a:prstGeom>
            <a:noFill/>
          </p:spPr>
          <p:txBody>
            <a:bodyPr wrap="square" rtlCol="0">
              <a:spAutoFit/>
            </a:bodyPr>
            <a:lstStyle/>
            <a:p>
              <a:r>
                <a:rPr lang="en-US" sz="700" b="1" dirty="0">
                  <a:solidFill>
                    <a:schemeClr val="bg1"/>
                  </a:solidFill>
                </a:rPr>
                <a:t>TM</a:t>
              </a:r>
            </a:p>
          </p:txBody>
        </p:sp>
      </p:grpSp>
    </p:spTree>
    <p:extLst>
      <p:ext uri="{BB962C8B-B14F-4D97-AF65-F5344CB8AC3E}">
        <p14:creationId xmlns:p14="http://schemas.microsoft.com/office/powerpoint/2010/main" val="297132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7045"/>
            <a:ext cx="10268712" cy="1402897"/>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457199" y="1856232"/>
            <a:ext cx="4951142" cy="4351338"/>
          </a:xfrm>
        </p:spPr>
        <p:txBody>
          <a:bodyPr/>
          <a:lstStyle>
            <a:lvl1pPr>
              <a:lnSpc>
                <a:spcPct val="100000"/>
              </a:lnSpc>
              <a:defRPr>
                <a:solidFill>
                  <a:schemeClr val="tx1"/>
                </a:solidFill>
              </a:defRPr>
            </a:lvl1pPr>
            <a:lvl2pPr marL="685800" indent="-228600">
              <a:lnSpc>
                <a:spcPct val="100000"/>
              </a:lnSpc>
              <a:buFont typeface="Wingdings" panose="05000000000000000000" pitchFamily="2" charset="2"/>
              <a:buChar char="§"/>
              <a:defRPr>
                <a:solidFill>
                  <a:schemeClr val="tx1"/>
                </a:solidFill>
              </a:defRPr>
            </a:lvl2pPr>
            <a:lvl3pPr marL="1143000" indent="-228600">
              <a:lnSpc>
                <a:spcPct val="100000"/>
              </a:lnSpc>
              <a:buFont typeface="Courier New" panose="02070309020205020404" pitchFamily="49" charset="0"/>
              <a:buChar char="o"/>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64458" y="1856232"/>
            <a:ext cx="5161453" cy="4351338"/>
          </a:xfrm>
        </p:spPr>
        <p:txBody>
          <a:bodyPr/>
          <a:lstStyle>
            <a:lvl1pPr>
              <a:lnSpc>
                <a:spcPct val="100000"/>
              </a:lnSpc>
              <a:defRPr>
                <a:solidFill>
                  <a:schemeClr val="tx1"/>
                </a:solidFill>
              </a:defRPr>
            </a:lvl1pPr>
            <a:lvl2pPr marL="685800" indent="-228600">
              <a:lnSpc>
                <a:spcPct val="100000"/>
              </a:lnSpc>
              <a:buFont typeface="Wingdings" panose="05000000000000000000" pitchFamily="2" charset="2"/>
              <a:buChar char="§"/>
              <a:defRPr>
                <a:solidFill>
                  <a:schemeClr val="tx1"/>
                </a:solidFill>
              </a:defRPr>
            </a:lvl2pPr>
            <a:lvl3pPr marL="1143000" indent="-228600">
              <a:lnSpc>
                <a:spcPct val="100000"/>
              </a:lnSpc>
              <a:buFont typeface="Courier New" panose="02070309020205020404" pitchFamily="49" charset="0"/>
              <a:buChar char="o"/>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8666" y="133388"/>
            <a:ext cx="1097956" cy="1097956"/>
          </a:xfrm>
          <a:prstGeom prst="rect">
            <a:avLst/>
          </a:prstGeom>
        </p:spPr>
      </p:pic>
      <p:sp>
        <p:nvSpPr>
          <p:cNvPr id="5" name="Date Placeholder 4"/>
          <p:cNvSpPr>
            <a:spLocks noGrp="1"/>
          </p:cNvSpPr>
          <p:nvPr>
            <p:ph type="dt" sz="half" idx="10"/>
          </p:nvPr>
        </p:nvSpPr>
        <p:spPr/>
        <p:txBody>
          <a:bodyPr/>
          <a:lstStyle/>
          <a:p>
            <a:fld id="{5EC4A4C7-53DC-406C-A235-CFE1C21F94EC}" type="datetime1">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109405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37744"/>
            <a:ext cx="10268712"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199" y="1856232"/>
            <a:ext cx="472811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199" y="2792161"/>
            <a:ext cx="4728117" cy="3485976"/>
          </a:xfrm>
        </p:spPr>
        <p:txBody>
          <a:bodyPr/>
          <a:lstStyle>
            <a:lvl1pPr>
              <a:lnSpc>
                <a:spcPct val="100000"/>
              </a:lnSpc>
              <a:defRPr>
                <a:solidFill>
                  <a:schemeClr val="tx1"/>
                </a:solidFill>
              </a:defRPr>
            </a:lvl1pPr>
            <a:lvl2pPr marL="685800" indent="-228600">
              <a:lnSpc>
                <a:spcPct val="100000"/>
              </a:lnSpc>
              <a:buFont typeface="Wingdings" panose="05000000000000000000" pitchFamily="2" charset="2"/>
              <a:buChar char="§"/>
              <a:defRPr>
                <a:solidFill>
                  <a:schemeClr val="tx1"/>
                </a:solidFill>
              </a:defRPr>
            </a:lvl2pPr>
            <a:lvl3pPr marL="1143000" indent="-228600">
              <a:lnSpc>
                <a:spcPct val="100000"/>
              </a:lnSpc>
              <a:buFont typeface="Courier New" panose="02070309020205020404" pitchFamily="49" charset="0"/>
              <a:buChar char="o"/>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337018" y="1856232"/>
            <a:ext cx="5388893"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337019" y="2792161"/>
            <a:ext cx="5388892" cy="3485976"/>
          </a:xfrm>
        </p:spPr>
        <p:txBody>
          <a:bodyPr/>
          <a:lstStyle>
            <a:lvl1pPr>
              <a:lnSpc>
                <a:spcPct val="100000"/>
              </a:lnSpc>
              <a:defRPr>
                <a:solidFill>
                  <a:schemeClr val="tx1"/>
                </a:solidFill>
              </a:defRPr>
            </a:lvl1pPr>
            <a:lvl2pPr marL="685800" indent="-228600">
              <a:lnSpc>
                <a:spcPct val="100000"/>
              </a:lnSpc>
              <a:buFont typeface="Wingdings" panose="05000000000000000000" pitchFamily="2" charset="2"/>
              <a:buChar char="§"/>
              <a:defRPr>
                <a:solidFill>
                  <a:schemeClr val="tx1"/>
                </a:solidFill>
              </a:defRPr>
            </a:lvl2pPr>
            <a:lvl3pPr marL="1143000" indent="-228600">
              <a:lnSpc>
                <a:spcPct val="100000"/>
              </a:lnSpc>
              <a:buFont typeface="Courier New" panose="02070309020205020404" pitchFamily="49" charset="0"/>
              <a:buChar char="o"/>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8666" y="133388"/>
            <a:ext cx="1097956" cy="1097956"/>
          </a:xfrm>
          <a:prstGeom prst="rect">
            <a:avLst/>
          </a:prstGeom>
        </p:spPr>
      </p:pic>
      <p:sp>
        <p:nvSpPr>
          <p:cNvPr id="7" name="Date Placeholder 6"/>
          <p:cNvSpPr>
            <a:spLocks noGrp="1"/>
          </p:cNvSpPr>
          <p:nvPr>
            <p:ph type="dt" sz="half" idx="10"/>
          </p:nvPr>
        </p:nvSpPr>
        <p:spPr/>
        <p:txBody>
          <a:bodyPr/>
          <a:lstStyle/>
          <a:p>
            <a:fld id="{99D63624-839C-43FF-A527-C60F0B6E2694}" type="datetime1">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70023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37045"/>
            <a:ext cx="10268712" cy="1402897"/>
          </a:xfrm>
        </p:spPr>
        <p:txBody>
          <a:bodyPr/>
          <a:lstStyle>
            <a:lvl1pPr>
              <a:defRPr>
                <a:solidFill>
                  <a:schemeClr val="tx1"/>
                </a:solidFill>
              </a:defRPr>
            </a:lvl1pPr>
          </a:lstStyle>
          <a:p>
            <a:r>
              <a:rPr lang="en-US" dirty="0"/>
              <a:t>Click to edit Master title style</a:t>
            </a:r>
          </a:p>
        </p:txBody>
      </p:sp>
      <p:sp>
        <p:nvSpPr>
          <p:cNvPr id="5" name="TextBox 4"/>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8666" y="133388"/>
            <a:ext cx="1097956" cy="1097956"/>
          </a:xfrm>
          <a:prstGeom prst="rect">
            <a:avLst/>
          </a:prstGeom>
        </p:spPr>
      </p:pic>
      <p:sp>
        <p:nvSpPr>
          <p:cNvPr id="3" name="Date Placeholder 2"/>
          <p:cNvSpPr>
            <a:spLocks noGrp="1"/>
          </p:cNvSpPr>
          <p:nvPr>
            <p:ph type="dt" sz="half" idx="10"/>
          </p:nvPr>
        </p:nvSpPr>
        <p:spPr/>
        <p:txBody>
          <a:bodyPr/>
          <a:lstStyle/>
          <a:p>
            <a:fld id="{E61C7809-3447-40ED-BBCD-79E3A06D533C}" type="datetime1">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28855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Box 3"/>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8666" y="133388"/>
            <a:ext cx="1097956" cy="1097956"/>
          </a:xfrm>
          <a:prstGeom prst="rect">
            <a:avLst/>
          </a:prstGeom>
        </p:spPr>
      </p:pic>
      <p:sp>
        <p:nvSpPr>
          <p:cNvPr id="2" name="Date Placeholder 1"/>
          <p:cNvSpPr>
            <a:spLocks noGrp="1"/>
          </p:cNvSpPr>
          <p:nvPr>
            <p:ph type="dt" sz="half" idx="10"/>
          </p:nvPr>
        </p:nvSpPr>
        <p:spPr/>
        <p:txBody>
          <a:bodyPr/>
          <a:lstStyle/>
          <a:p>
            <a:fld id="{80EBCE3E-1F2E-4BEA-AE45-AE38FD52D7ED}" type="datetime1">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3576626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FCC8-5E21-2E7B-5E85-5E9DC97F9AC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FDD5778-A308-0C27-9F21-B4C04C0A8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6477D-BEB2-264A-A17E-27CD3246B496}"/>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5" name="Footer Placeholder 4">
            <a:extLst>
              <a:ext uri="{FF2B5EF4-FFF2-40B4-BE49-F238E27FC236}">
                <a16:creationId xmlns:a16="http://schemas.microsoft.com/office/drawing/2014/main" id="{2E704704-C9C7-75C3-FE31-864D080757D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432AAA-829C-1857-6B49-BF92119AB275}"/>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1586704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34462"/>
            <a:ext cx="10268712" cy="1418492"/>
          </a:xfrm>
        </p:spPr>
        <p:txBody>
          <a:bodyPr anchor="ctr" anchorCtr="0"/>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382428" y="1856232"/>
            <a:ext cx="6343483" cy="4325815"/>
          </a:xfrm>
        </p:spPr>
        <p:txBody>
          <a:bodyPr/>
          <a:lstStyle>
            <a:lvl1pPr>
              <a:lnSpc>
                <a:spcPct val="100000"/>
              </a:lnSpc>
              <a:defRPr sz="3200">
                <a:solidFill>
                  <a:schemeClr val="tx1"/>
                </a:solidFill>
              </a:defRPr>
            </a:lvl1pPr>
            <a:lvl2pPr marL="685800" indent="-228600">
              <a:lnSpc>
                <a:spcPct val="100000"/>
              </a:lnSpc>
              <a:buFont typeface="Wingdings" panose="05000000000000000000" pitchFamily="2" charset="2"/>
              <a:buChar char="§"/>
              <a:defRPr sz="2800">
                <a:solidFill>
                  <a:schemeClr val="tx1"/>
                </a:solidFill>
              </a:defRPr>
            </a:lvl2pPr>
            <a:lvl3pPr marL="1143000" indent="-228600">
              <a:lnSpc>
                <a:spcPct val="100000"/>
              </a:lnSpc>
              <a:buFont typeface="Courier New" panose="02070309020205020404" pitchFamily="49" charset="0"/>
              <a:buChar char="o"/>
              <a:defRPr sz="2400">
                <a:solidFill>
                  <a:schemeClr val="tx1"/>
                </a:solidFill>
              </a:defRPr>
            </a:lvl3pPr>
            <a:lvl4pPr>
              <a:lnSpc>
                <a:spcPct val="100000"/>
              </a:lnSpc>
              <a:defRPr sz="2000">
                <a:solidFill>
                  <a:schemeClr val="tx1"/>
                </a:solidFill>
              </a:defRPr>
            </a:lvl4pPr>
            <a:lvl5pPr>
              <a:lnSpc>
                <a:spcPct val="100000"/>
              </a:lnSpc>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199" y="1856232"/>
            <a:ext cx="3757961" cy="3739662"/>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Box 6"/>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8666" y="133388"/>
            <a:ext cx="1097956" cy="1097956"/>
          </a:xfrm>
          <a:prstGeom prst="rect">
            <a:avLst/>
          </a:prstGeom>
        </p:spPr>
      </p:pic>
      <p:sp>
        <p:nvSpPr>
          <p:cNvPr id="5" name="Date Placeholder 4"/>
          <p:cNvSpPr>
            <a:spLocks noGrp="1"/>
          </p:cNvSpPr>
          <p:nvPr>
            <p:ph type="dt" sz="half" idx="10"/>
          </p:nvPr>
        </p:nvSpPr>
        <p:spPr/>
        <p:txBody>
          <a:bodyPr/>
          <a:lstStyle/>
          <a:p>
            <a:fld id="{7950356E-BBFA-4EB1-86C5-1A423B908537}" type="datetime1">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410857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415883" y="1856232"/>
            <a:ext cx="6310029" cy="4410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itle 1"/>
          <p:cNvSpPr>
            <a:spLocks noGrp="1"/>
          </p:cNvSpPr>
          <p:nvPr>
            <p:ph type="title"/>
          </p:nvPr>
        </p:nvSpPr>
        <p:spPr>
          <a:xfrm>
            <a:off x="457200" y="234462"/>
            <a:ext cx="10268712" cy="1417320"/>
          </a:xfrm>
        </p:spPr>
        <p:txBody>
          <a:bodyPr anchor="ctr" anchorCtr="0"/>
          <a:lstStyle>
            <a:lvl1pPr>
              <a:defRPr sz="3200">
                <a:solidFill>
                  <a:schemeClr val="tx1"/>
                </a:solidFill>
              </a:defRPr>
            </a:lvl1pPr>
          </a:lstStyle>
          <a:p>
            <a:r>
              <a:rPr lang="en-US" dirty="0"/>
              <a:t>Click to edit Master title style</a:t>
            </a:r>
          </a:p>
        </p:txBody>
      </p:sp>
      <p:sp>
        <p:nvSpPr>
          <p:cNvPr id="6" name="Text Placeholder 3"/>
          <p:cNvSpPr>
            <a:spLocks noGrp="1"/>
          </p:cNvSpPr>
          <p:nvPr>
            <p:ph type="body" sz="half" idx="2"/>
          </p:nvPr>
        </p:nvSpPr>
        <p:spPr>
          <a:xfrm>
            <a:off x="457200" y="1856232"/>
            <a:ext cx="3836020" cy="4410753"/>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Box 6"/>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8666" y="133388"/>
            <a:ext cx="1097956" cy="1097956"/>
          </a:xfrm>
          <a:prstGeom prst="rect">
            <a:avLst/>
          </a:prstGeom>
        </p:spPr>
      </p:pic>
      <p:sp>
        <p:nvSpPr>
          <p:cNvPr id="2" name="Date Placeholder 1"/>
          <p:cNvSpPr>
            <a:spLocks noGrp="1"/>
          </p:cNvSpPr>
          <p:nvPr>
            <p:ph type="dt" sz="half" idx="10"/>
          </p:nvPr>
        </p:nvSpPr>
        <p:spPr/>
        <p:txBody>
          <a:bodyPr/>
          <a:lstStyle/>
          <a:p>
            <a:fld id="{4C12925D-35E5-431E-8191-4E0A4DD86E1B}" type="datetime1">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3292646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sp>
        <p:nvSpPr>
          <p:cNvPr id="5" name="Date Placeholder 4"/>
          <p:cNvSpPr>
            <a:spLocks noGrp="1"/>
          </p:cNvSpPr>
          <p:nvPr>
            <p:ph type="dt" sz="half" idx="10"/>
          </p:nvPr>
        </p:nvSpPr>
        <p:spPr/>
        <p:txBody>
          <a:bodyPr/>
          <a:lstStyle/>
          <a:p>
            <a:fld id="{A1DD1A0B-BF10-48E0-BCC0-6ED2DA43CFB3}" type="datetime1">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3538041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0872" y="1856232"/>
            <a:ext cx="2628900" cy="4453671"/>
          </a:xfrm>
        </p:spPr>
        <p:txBody>
          <a:bodyPr vert="eaVert"/>
          <a:lstStyle>
            <a:lvl1pPr>
              <a:defRPr>
                <a:solidFill>
                  <a:schemeClr val="bg2">
                    <a:lumMod val="2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856232"/>
            <a:ext cx="6849208" cy="4453671"/>
          </a:xfrm>
        </p:spPr>
        <p:txBody>
          <a:bodyPr vert="eaVert"/>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457200" y="6475721"/>
            <a:ext cx="2438400" cy="307777"/>
          </a:xfrm>
          <a:prstGeom prst="rect">
            <a:avLst/>
          </a:prstGeom>
          <a:noFill/>
          <a:ln>
            <a:noFill/>
          </a:ln>
        </p:spPr>
        <p:txBody>
          <a:bodyPr wrap="square">
            <a:spAutoFit/>
          </a:bodyPr>
          <a:lstStyle/>
          <a:p>
            <a:pPr algn="l" eaLnBrk="0" fontAlgn="base" hangingPunct="0">
              <a:spcBef>
                <a:spcPct val="0"/>
              </a:spcBef>
              <a:spcAft>
                <a:spcPct val="0"/>
              </a:spcAft>
              <a:defRPr/>
            </a:pPr>
            <a:r>
              <a:rPr lang="en-US" sz="1400" b="1" dirty="0">
                <a:solidFill>
                  <a:schemeClr val="bg1"/>
                </a:solidFill>
                <a:latin typeface="Helvetica" panose="020B0604020202030204" pitchFamily="34" charset="0"/>
              </a:rPr>
              <a:t>fisherphillips.com</a:t>
            </a:r>
          </a:p>
        </p:txBody>
      </p:sp>
      <p:sp>
        <p:nvSpPr>
          <p:cNvPr id="5" name="Date Placeholder 4"/>
          <p:cNvSpPr>
            <a:spLocks noGrp="1"/>
          </p:cNvSpPr>
          <p:nvPr>
            <p:ph type="dt" sz="half" idx="10"/>
          </p:nvPr>
        </p:nvSpPr>
        <p:spPr/>
        <p:txBody>
          <a:bodyPr/>
          <a:lstStyle/>
          <a:p>
            <a:fld id="{C4046739-A7AA-472B-AC2A-0EBAFFD6E50C}" type="datetime1">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96B2C-2DEB-4F16-90D7-47200DA9A655}" type="slidenum">
              <a:rPr lang="en-US" smtClean="0"/>
              <a:t>‹#›</a:t>
            </a:fld>
            <a:endParaRPr lang="en-US"/>
          </a:p>
        </p:txBody>
      </p:sp>
    </p:spTree>
    <p:extLst>
      <p:ext uri="{BB962C8B-B14F-4D97-AF65-F5344CB8AC3E}">
        <p14:creationId xmlns:p14="http://schemas.microsoft.com/office/powerpoint/2010/main" val="7041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CAD2-268F-6835-8827-8B2D7E688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7ECB6A3-2AA7-BD8E-03D4-5E4BAD9A2F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03B41-04EC-B4C5-5F21-521EE0DCA306}"/>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5" name="Footer Placeholder 4">
            <a:extLst>
              <a:ext uri="{FF2B5EF4-FFF2-40B4-BE49-F238E27FC236}">
                <a16:creationId xmlns:a16="http://schemas.microsoft.com/office/drawing/2014/main" id="{9DE3F7E6-E0D5-77EF-9097-D92ED30EDE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1CE851-97C4-31A0-8A7F-127826BADC1F}"/>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426367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7FE4-1C93-1CE3-7E34-B29DEC70F9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42DA97-10FF-9607-079C-D421B84EAE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3ABE9A1-D4E1-5170-F51E-B67016FC4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510B24B-7B27-308E-9A95-93AD6823EE14}"/>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6" name="Footer Placeholder 5">
            <a:extLst>
              <a:ext uri="{FF2B5EF4-FFF2-40B4-BE49-F238E27FC236}">
                <a16:creationId xmlns:a16="http://schemas.microsoft.com/office/drawing/2014/main" id="{739E3A3A-C635-85F2-936F-2B0F14F2FE2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C23F487-3BD0-18D5-FA68-30FAD4E9138F}"/>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2566047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86DE-DB53-C4E3-ADC2-1342B2F760C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23E5B8E-3BD9-DA27-6389-1B27DC42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A7F531-422B-8F46-C6C5-7C34D846B3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E6ED482-224B-163C-9A2A-C1043377D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BE32AB-431C-D240-C938-A982CB16E7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D85C186-D307-1531-D4CB-0A5C39E4F557}"/>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8" name="Footer Placeholder 7">
            <a:extLst>
              <a:ext uri="{FF2B5EF4-FFF2-40B4-BE49-F238E27FC236}">
                <a16:creationId xmlns:a16="http://schemas.microsoft.com/office/drawing/2014/main" id="{7E86821D-3657-AF58-E03A-C9E9CBAB8E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BF83A67-CCFB-8008-04E5-B12628A06726}"/>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252348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9DCF-F21A-0454-DD3C-56848BBC95E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96EB3C9-A185-9711-089C-B6F8699E5E11}"/>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4" name="Footer Placeholder 3">
            <a:extLst>
              <a:ext uri="{FF2B5EF4-FFF2-40B4-BE49-F238E27FC236}">
                <a16:creationId xmlns:a16="http://schemas.microsoft.com/office/drawing/2014/main" id="{5A871F1D-9E49-7A37-94B2-BF12511C98B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66E73EF-72CC-3AC8-2978-31D1A7FA1FB2}"/>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295183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F5914-0BE8-7BA8-63DC-2E135BDC0F9B}"/>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3" name="Footer Placeholder 2">
            <a:extLst>
              <a:ext uri="{FF2B5EF4-FFF2-40B4-BE49-F238E27FC236}">
                <a16:creationId xmlns:a16="http://schemas.microsoft.com/office/drawing/2014/main" id="{612C3B51-12D4-4C90-F861-44105EC9285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2FF0DF5-B476-66AF-659B-136F416ACF88}"/>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4214040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8D70-070A-0601-2DFE-FD8D8A713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A6A1ADF-A00B-5F63-764D-C1CE0AFB4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7B4E00C-6634-BB10-F0BE-022A9E1C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89803-3B98-3F24-08A7-4320C05D7D01}"/>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6" name="Footer Placeholder 5">
            <a:extLst>
              <a:ext uri="{FF2B5EF4-FFF2-40B4-BE49-F238E27FC236}">
                <a16:creationId xmlns:a16="http://schemas.microsoft.com/office/drawing/2014/main" id="{8A818AD3-6ADC-4F2C-0921-BB07277F407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E784AD-9A57-01FC-E8CA-CCF64D3636F3}"/>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45148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1A62-3940-A83A-4B35-F34EC30EB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ADA7136-E428-312E-6572-A252BDEE2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1E57C61-7635-D678-5CAE-E73CE5BBD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DC892-B65C-93AC-4DA7-383AFC4A5371}"/>
              </a:ext>
            </a:extLst>
          </p:cNvPr>
          <p:cNvSpPr>
            <a:spLocks noGrp="1"/>
          </p:cNvSpPr>
          <p:nvPr>
            <p:ph type="dt" sz="half" idx="10"/>
          </p:nvPr>
        </p:nvSpPr>
        <p:spPr/>
        <p:txBody>
          <a:bodyPr/>
          <a:lstStyle/>
          <a:p>
            <a:fld id="{2DC4B5FB-F322-4CE6-BE46-85DCA20765A4}" type="datetimeFigureOut">
              <a:rPr lang="en-AU" smtClean="0"/>
              <a:t>8/12/2022</a:t>
            </a:fld>
            <a:endParaRPr lang="en-AU"/>
          </a:p>
        </p:txBody>
      </p:sp>
      <p:sp>
        <p:nvSpPr>
          <p:cNvPr id="6" name="Footer Placeholder 5">
            <a:extLst>
              <a:ext uri="{FF2B5EF4-FFF2-40B4-BE49-F238E27FC236}">
                <a16:creationId xmlns:a16="http://schemas.microsoft.com/office/drawing/2014/main" id="{E7E288B6-6EF4-0617-5197-59EB38B1472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6F8A8D8-5FFD-8DA0-7A59-6625C6175732}"/>
              </a:ext>
            </a:extLst>
          </p:cNvPr>
          <p:cNvSpPr>
            <a:spLocks noGrp="1"/>
          </p:cNvSpPr>
          <p:nvPr>
            <p:ph type="sldNum" sz="quarter" idx="12"/>
          </p:nvPr>
        </p:nvSpPr>
        <p:spPr/>
        <p:txBody>
          <a:bodyPr/>
          <a:lstStyle/>
          <a:p>
            <a:fld id="{A84F68F3-1C52-4D5F-A7FC-5FCD40C58783}" type="slidenum">
              <a:rPr lang="en-AU" smtClean="0"/>
              <a:t>‹#›</a:t>
            </a:fld>
            <a:endParaRPr lang="en-AU"/>
          </a:p>
        </p:txBody>
      </p:sp>
    </p:spTree>
    <p:extLst>
      <p:ext uri="{BB962C8B-B14F-4D97-AF65-F5344CB8AC3E}">
        <p14:creationId xmlns:p14="http://schemas.microsoft.com/office/powerpoint/2010/main" val="39634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2B54A3-2CED-CC45-E2CC-E908188C2E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952934-226A-0F88-B06E-F20372474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3B754D-1E37-D063-CD03-54CBE45BF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4B5FB-F322-4CE6-BE46-85DCA20765A4}" type="datetimeFigureOut">
              <a:rPr lang="en-AU" smtClean="0"/>
              <a:t>8/12/2022</a:t>
            </a:fld>
            <a:endParaRPr lang="en-AU"/>
          </a:p>
        </p:txBody>
      </p:sp>
      <p:sp>
        <p:nvSpPr>
          <p:cNvPr id="5" name="Footer Placeholder 4">
            <a:extLst>
              <a:ext uri="{FF2B5EF4-FFF2-40B4-BE49-F238E27FC236}">
                <a16:creationId xmlns:a16="http://schemas.microsoft.com/office/drawing/2014/main" id="{55B3326B-4F15-EECD-76A8-889DF8F87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AE28B95-FF40-8090-E6E8-F9F4F944F1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F68F3-1C52-4D5F-A7FC-5FCD40C58783}" type="slidenum">
              <a:rPr lang="en-AU" smtClean="0"/>
              <a:t>‹#›</a:t>
            </a:fld>
            <a:endParaRPr lang="en-AU"/>
          </a:p>
        </p:txBody>
      </p:sp>
    </p:spTree>
    <p:extLst>
      <p:ext uri="{BB962C8B-B14F-4D97-AF65-F5344CB8AC3E}">
        <p14:creationId xmlns:p14="http://schemas.microsoft.com/office/powerpoint/2010/main" val="2365167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402747"/>
            <a:ext cx="12192000" cy="457200"/>
          </a:xfrm>
          <a:prstGeom prst="rect">
            <a:avLst/>
          </a:prstGeom>
          <a:solidFill>
            <a:srgbClr val="B1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37045"/>
            <a:ext cx="10922000" cy="140289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457200" y="1855093"/>
            <a:ext cx="10922000" cy="41520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91A05-1AE8-4BA6-ADC9-68F200699087}" type="datetime1">
              <a:rPr lang="en-US" smtClean="0"/>
              <a:t>12/8/2022</a:t>
            </a:fld>
            <a:endParaRPr lang="en-US"/>
          </a:p>
        </p:txBody>
      </p:sp>
      <p:sp>
        <p:nvSpPr>
          <p:cNvPr id="6"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96B2C-2DEB-4F16-90D7-47200DA9A655}" type="slidenum">
              <a:rPr lang="en-US" smtClean="0"/>
              <a:t>‹#›</a:t>
            </a:fld>
            <a:endParaRPr lang="en-US"/>
          </a:p>
        </p:txBody>
      </p:sp>
    </p:spTree>
    <p:extLst>
      <p:ext uri="{BB962C8B-B14F-4D97-AF65-F5344CB8AC3E}">
        <p14:creationId xmlns:p14="http://schemas.microsoft.com/office/powerpoint/2010/main" val="3523623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3200" kern="1200">
          <a:solidFill>
            <a:schemeClr val="tx1"/>
          </a:solidFill>
          <a:latin typeface="Helvetica" panose="020B0604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Mozo@FlChamber.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21" Type="http://schemas.openxmlformats.org/officeDocument/2006/relationships/image" Target="../media/image23.png"/><Relationship Id="rId34" Type="http://schemas.openxmlformats.org/officeDocument/2006/relationships/image" Target="../media/image36.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jpe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4.jpg"/><Relationship Id="rId37" Type="http://schemas.openxmlformats.org/officeDocument/2006/relationships/image" Target="../media/image39.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jpe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jpeg"/><Relationship Id="rId8" Type="http://schemas.openxmlformats.org/officeDocument/2006/relationships/image" Target="../media/image10.jpe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mailto:JMozo@FlChamber.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fif"/></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jpe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A40BC7-2127-7B02-D436-62DCFFE7A713}"/>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4620EF-9223-405B-BBB3-8223709C833D}"/>
              </a:ext>
            </a:extLst>
          </p:cNvPr>
          <p:cNvSpPr/>
          <p:nvPr/>
        </p:nvSpPr>
        <p:spPr>
          <a:xfrm>
            <a:off x="5840002" y="2757443"/>
            <a:ext cx="6351998" cy="2529639"/>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0E7F00-1F93-45D3-BF85-2B0B5B93F956}"/>
              </a:ext>
            </a:extLst>
          </p:cNvPr>
          <p:cNvSpPr/>
          <p:nvPr/>
        </p:nvSpPr>
        <p:spPr>
          <a:xfrm>
            <a:off x="9981119" y="132687"/>
            <a:ext cx="2134681" cy="114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0D4C3E-BC83-4CBE-9EDC-D9C994B37A5A}"/>
              </a:ext>
            </a:extLst>
          </p:cNvPr>
          <p:cNvSpPr/>
          <p:nvPr/>
        </p:nvSpPr>
        <p:spPr>
          <a:xfrm>
            <a:off x="9981119" y="6088048"/>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17C7FA3-1696-453C-A0FD-825C640352DD}"/>
              </a:ext>
            </a:extLst>
          </p:cNvPr>
          <p:cNvSpPr txBox="1"/>
          <p:nvPr/>
        </p:nvSpPr>
        <p:spPr>
          <a:xfrm>
            <a:off x="440081" y="3914579"/>
            <a:ext cx="3813217" cy="1015663"/>
          </a:xfrm>
          <a:prstGeom prst="rect">
            <a:avLst/>
          </a:prstGeom>
          <a:noFill/>
        </p:spPr>
        <p:txBody>
          <a:bodyPr wrap="square" rtlCol="0">
            <a:spAutoFit/>
          </a:bodyPr>
          <a:lstStyle/>
          <a:p>
            <a:r>
              <a:rPr lang="en-US" sz="3200" dirty="0">
                <a:solidFill>
                  <a:schemeClr val="accent1">
                    <a:lumMod val="50000"/>
                  </a:schemeClr>
                </a:solidFill>
              </a:rPr>
              <a:t>Jason Mozo, J. D.</a:t>
            </a:r>
          </a:p>
          <a:p>
            <a:r>
              <a:rPr lang="en-US" sz="2800" dirty="0"/>
              <a:t>Executive Director</a:t>
            </a:r>
            <a:endParaRPr lang="en-US" sz="2000" dirty="0"/>
          </a:p>
        </p:txBody>
      </p:sp>
      <p:sp>
        <p:nvSpPr>
          <p:cNvPr id="2" name="Rectangle 1"/>
          <p:cNvSpPr/>
          <p:nvPr/>
        </p:nvSpPr>
        <p:spPr>
          <a:xfrm>
            <a:off x="440081" y="4938430"/>
            <a:ext cx="6984293" cy="707886"/>
          </a:xfrm>
          <a:prstGeom prst="rect">
            <a:avLst/>
          </a:prstGeom>
        </p:spPr>
        <p:txBody>
          <a:bodyPr wrap="square">
            <a:spAutoFit/>
          </a:bodyPr>
          <a:lstStyle/>
          <a:p>
            <a:r>
              <a:rPr lang="en-US" sz="2000" dirty="0">
                <a:hlinkClick r:id="rId3"/>
              </a:rPr>
              <a:t>JMozo@FlChamber.com</a:t>
            </a:r>
            <a:endParaRPr lang="en-US" sz="2000" dirty="0"/>
          </a:p>
          <a:p>
            <a:r>
              <a:rPr lang="en-US" sz="2000" dirty="0"/>
              <a:t>(850) 521-1237</a:t>
            </a:r>
          </a:p>
        </p:txBody>
      </p:sp>
      <p:pic>
        <p:nvPicPr>
          <p:cNvPr id="7" name="Picture 6" descr="A person smiling for the camera&#10;&#10;Description automatically generated with medium confidence">
            <a:extLst>
              <a:ext uri="{FF2B5EF4-FFF2-40B4-BE49-F238E27FC236}">
                <a16:creationId xmlns:a16="http://schemas.microsoft.com/office/drawing/2014/main" id="{69177365-221A-47B6-AA26-E3EA1A2D7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440" y="4030433"/>
            <a:ext cx="1544080" cy="154408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7120A11-D905-4EE3-AC3C-872B85C51B1A}"/>
              </a:ext>
            </a:extLst>
          </p:cNvPr>
          <p:cNvSpPr/>
          <p:nvPr/>
        </p:nvSpPr>
        <p:spPr>
          <a:xfrm>
            <a:off x="0" y="6348046"/>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8A37CC3E-416A-4EAC-9B63-DBE1BA7B0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033" y="2290444"/>
            <a:ext cx="4817573" cy="1189553"/>
          </a:xfrm>
          <a:prstGeom prst="rect">
            <a:avLst/>
          </a:prstGeom>
        </p:spPr>
      </p:pic>
      <p:sp>
        <p:nvSpPr>
          <p:cNvPr id="12" name="Rectangle 11">
            <a:extLst>
              <a:ext uri="{FF2B5EF4-FFF2-40B4-BE49-F238E27FC236}">
                <a16:creationId xmlns:a16="http://schemas.microsoft.com/office/drawing/2014/main" id="{0835B0A0-49D9-4836-B446-DB32D32E210B}"/>
              </a:ext>
            </a:extLst>
          </p:cNvPr>
          <p:cNvSpPr/>
          <p:nvPr/>
        </p:nvSpPr>
        <p:spPr>
          <a:xfrm>
            <a:off x="585627" y="183188"/>
            <a:ext cx="11193136" cy="1476746"/>
          </a:xfrm>
          <a:prstGeom prst="rect">
            <a:avLst/>
          </a:prstGeom>
          <a:solidFill>
            <a:srgbClr val="0E6B5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748631C-92E5-4F82-B9F1-4E17A5B1C111}"/>
              </a:ext>
            </a:extLst>
          </p:cNvPr>
          <p:cNvSpPr txBox="1">
            <a:spLocks/>
          </p:cNvSpPr>
          <p:nvPr/>
        </p:nvSpPr>
        <p:spPr>
          <a:xfrm>
            <a:off x="519974" y="229010"/>
            <a:ext cx="11324441" cy="14814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ct val="0"/>
              </a:spcBef>
              <a:buFont typeface="Arial" panose="020B0604020202020204" pitchFamily="34" charset="0"/>
              <a:buChar char="•"/>
              <a:defRPr sz="2800" kern="1200">
                <a:solidFill>
                  <a:schemeClr val="tx1"/>
                </a:solidFill>
                <a:latin typeface="Helvetica" panose="020B0604020202030204" pitchFamily="34" charset="0"/>
                <a:ea typeface="+mn-ea"/>
                <a:cs typeface="+mn-cs"/>
              </a:defRPr>
            </a:lvl1pPr>
            <a:lvl2pPr marL="685800" indent="-228600" algn="l" defTabSz="914400" rtl="0" eaLnBrk="1" latinLnBrk="0" hangingPunct="1">
              <a:lnSpc>
                <a:spcPct val="100000"/>
              </a:lnSpc>
              <a:spcBef>
                <a:spcPct val="0"/>
              </a:spcBef>
              <a:buFont typeface="Arial" panose="020B0604020202020204" pitchFamily="34" charset="0"/>
              <a:buChar char="•"/>
              <a:defRPr sz="2400" kern="1200">
                <a:solidFill>
                  <a:schemeClr val="tx1"/>
                </a:solidFill>
                <a:latin typeface="Helvetica" panose="020B0604020202030204" pitchFamily="34" charset="0"/>
                <a:ea typeface="+mn-ea"/>
                <a:cs typeface="+mn-cs"/>
              </a:defRPr>
            </a:lvl2pPr>
            <a:lvl3pPr marL="1143000" indent="-228600" algn="l" defTabSz="914400" rtl="0" eaLnBrk="1" latinLnBrk="0" hangingPunct="1">
              <a:lnSpc>
                <a:spcPct val="100000"/>
              </a:lnSpc>
              <a:spcBef>
                <a:spcPct val="0"/>
              </a:spcBef>
              <a:buFont typeface="Arial" panose="020B0604020202020204" pitchFamily="34" charset="0"/>
              <a:buChar char="•"/>
              <a:defRPr sz="2000" kern="1200">
                <a:solidFill>
                  <a:schemeClr val="tx1"/>
                </a:solidFill>
                <a:latin typeface="Helvetica" panose="020B0604020202030204" pitchFamily="34" charset="0"/>
                <a:ea typeface="+mn-ea"/>
                <a:cs typeface="+mn-cs"/>
              </a:defRPr>
            </a:lvl3pPr>
            <a:lvl4pPr marL="16002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4pPr>
            <a:lvl5pPr marL="20574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AU" sz="4000" dirty="0">
                <a:ln>
                  <a:solidFill>
                    <a:schemeClr val="bg1"/>
                  </a:solidFill>
                </a:ln>
                <a:solidFill>
                  <a:schemeClr val="bg1"/>
                </a:solidFill>
                <a:latin typeface="Arial" panose="020B0604020202020204" pitchFamily="34" charset="0"/>
                <a:cs typeface="Arial" panose="020B0604020202020204" pitchFamily="34" charset="0"/>
              </a:rPr>
              <a:t>Effectively Handling Safety Risk Takers</a:t>
            </a:r>
            <a:br>
              <a:rPr lang="en-AU" sz="4000" dirty="0">
                <a:ln>
                  <a:solidFill>
                    <a:schemeClr val="bg1"/>
                  </a:solidFill>
                </a:ln>
                <a:solidFill>
                  <a:schemeClr val="bg1"/>
                </a:solidFill>
                <a:latin typeface="Arial" panose="020B0604020202020204" pitchFamily="34" charset="0"/>
                <a:cs typeface="Arial" panose="020B0604020202020204" pitchFamily="34" charset="0"/>
              </a:rPr>
            </a:br>
            <a:r>
              <a:rPr lang="en-AU" sz="4000" dirty="0">
                <a:ln>
                  <a:solidFill>
                    <a:schemeClr val="bg1"/>
                  </a:solidFill>
                </a:ln>
                <a:solidFill>
                  <a:schemeClr val="bg1"/>
                </a:solidFill>
                <a:latin typeface="Arial" panose="020B0604020202020204" pitchFamily="34" charset="0"/>
                <a:cs typeface="Arial" panose="020B0604020202020204" pitchFamily="34" charset="0"/>
              </a:rPr>
              <a:t>from a Management and Legal Perspective </a:t>
            </a:r>
            <a:endParaRPr lang="en-US" sz="4000" dirty="0">
              <a:ln>
                <a:solidFill>
                  <a:schemeClr val="bg1"/>
                </a:solidFill>
              </a:ln>
              <a:solidFill>
                <a:schemeClr val="bg1"/>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46265B92-D3EE-4917-9607-E66B0E8FDA66}"/>
              </a:ext>
            </a:extLst>
          </p:cNvPr>
          <p:cNvSpPr txBox="1">
            <a:spLocks/>
          </p:cNvSpPr>
          <p:nvPr/>
        </p:nvSpPr>
        <p:spPr>
          <a:xfrm>
            <a:off x="5840002" y="2618432"/>
            <a:ext cx="6204858" cy="24402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ct val="0"/>
              </a:spcBef>
              <a:buFont typeface="Arial" panose="020B0604020202020204" pitchFamily="34" charset="0"/>
              <a:buChar char="•"/>
              <a:defRPr sz="2800" kern="1200">
                <a:solidFill>
                  <a:schemeClr val="tx1"/>
                </a:solidFill>
                <a:latin typeface="Helvetica" panose="020B0604020202030204" pitchFamily="34" charset="0"/>
                <a:ea typeface="+mn-ea"/>
                <a:cs typeface="+mn-cs"/>
              </a:defRPr>
            </a:lvl1pPr>
            <a:lvl2pPr marL="685800" indent="-228600" algn="l" defTabSz="914400" rtl="0" eaLnBrk="1" latinLnBrk="0" hangingPunct="1">
              <a:lnSpc>
                <a:spcPct val="100000"/>
              </a:lnSpc>
              <a:spcBef>
                <a:spcPct val="0"/>
              </a:spcBef>
              <a:buFont typeface="Arial" panose="020B0604020202020204" pitchFamily="34" charset="0"/>
              <a:buChar char="•"/>
              <a:defRPr sz="2400" kern="1200">
                <a:solidFill>
                  <a:schemeClr val="tx1"/>
                </a:solidFill>
                <a:latin typeface="Helvetica" panose="020B0604020202030204" pitchFamily="34" charset="0"/>
                <a:ea typeface="+mn-ea"/>
                <a:cs typeface="+mn-cs"/>
              </a:defRPr>
            </a:lvl2pPr>
            <a:lvl3pPr marL="1143000" indent="-228600" algn="l" defTabSz="914400" rtl="0" eaLnBrk="1" latinLnBrk="0" hangingPunct="1">
              <a:lnSpc>
                <a:spcPct val="100000"/>
              </a:lnSpc>
              <a:spcBef>
                <a:spcPct val="0"/>
              </a:spcBef>
              <a:buFont typeface="Arial" panose="020B0604020202020204" pitchFamily="34" charset="0"/>
              <a:buChar char="•"/>
              <a:defRPr sz="2000" kern="1200">
                <a:solidFill>
                  <a:schemeClr val="tx1"/>
                </a:solidFill>
                <a:latin typeface="Helvetica" panose="020B0604020202030204" pitchFamily="34" charset="0"/>
                <a:ea typeface="+mn-ea"/>
                <a:cs typeface="+mn-cs"/>
              </a:defRPr>
            </a:lvl3pPr>
            <a:lvl4pPr marL="16002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4pPr>
            <a:lvl5pPr marL="20574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sz="4000" dirty="0">
              <a:latin typeface="Arial" panose="020B0604020202020204" pitchFamily="34" charset="0"/>
              <a:cs typeface="Arial" panose="020B0604020202020204" pitchFamily="34" charset="0"/>
            </a:endParaRPr>
          </a:p>
          <a:p>
            <a:pPr marL="0" indent="0" algn="ctr">
              <a:spcBef>
                <a:spcPts val="0"/>
              </a:spcBef>
              <a:buFont typeface="Arial" panose="020B0604020202020204" pitchFamily="34" charset="0"/>
              <a:buNone/>
            </a:pPr>
            <a:r>
              <a:rPr lang="en-US" sz="4000" b="1" dirty="0">
                <a:solidFill>
                  <a:schemeClr val="bg1"/>
                </a:solidFill>
                <a:latin typeface="Arial" panose="020B0604020202020204" pitchFamily="34" charset="0"/>
                <a:cs typeface="Arial" panose="020B0604020202020204" pitchFamily="34" charset="0"/>
              </a:rPr>
              <a:t>Thank you for joining us, we will begin soon…</a:t>
            </a:r>
          </a:p>
        </p:txBody>
      </p:sp>
    </p:spTree>
    <p:extLst>
      <p:ext uri="{BB962C8B-B14F-4D97-AF65-F5344CB8AC3E}">
        <p14:creationId xmlns:p14="http://schemas.microsoft.com/office/powerpoint/2010/main" val="284096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Times New Roman" panose="02020603050405020304" pitchFamily="18" charset="0"/>
                <a:cs typeface="Times New Roman" panose="02020603050405020304" pitchFamily="18" charset="0"/>
              </a:rPr>
              <a:t>Thank You For Your Commitment To Safety</a:t>
            </a:r>
          </a:p>
        </p:txBody>
      </p:sp>
      <p:pic>
        <p:nvPicPr>
          <p:cNvPr id="3" name="Picture 2"/>
          <p:cNvPicPr>
            <a:picLocks noChangeAspect="1"/>
          </p:cNvPicPr>
          <p:nvPr/>
        </p:nvPicPr>
        <p:blipFill>
          <a:blip r:embed="rId3" cstate="print"/>
          <a:stretch>
            <a:fillRect/>
          </a:stretch>
        </p:blipFill>
        <p:spPr>
          <a:xfrm>
            <a:off x="4930739" y="1155064"/>
            <a:ext cx="1904792" cy="2350137"/>
          </a:xfrm>
          <a:prstGeom prst="rect">
            <a:avLst/>
          </a:prstGeom>
        </p:spPr>
      </p:pic>
      <p:sp>
        <p:nvSpPr>
          <p:cNvPr id="4" name="TextBox 3"/>
          <p:cNvSpPr txBox="1"/>
          <p:nvPr/>
        </p:nvSpPr>
        <p:spPr>
          <a:xfrm>
            <a:off x="1" y="4172839"/>
            <a:ext cx="12192000" cy="18651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“Winning is not a sometime thing, it is an all-time thing.”</a:t>
            </a:r>
          </a:p>
          <a:p>
            <a:pPr marL="0" marR="0" lvl="0" indent="0" algn="l" defTabSz="914400" rtl="0" eaLnBrk="1" fontAlgn="auto" latinLnBrk="0" hangingPunct="1">
              <a:lnSpc>
                <a:spcPct val="90000"/>
              </a:lnSpc>
              <a:spcBef>
                <a:spcPts val="0"/>
              </a:spcBef>
              <a:spcAft>
                <a:spcPts val="0"/>
              </a:spcAft>
              <a:buClrTx/>
              <a:buSzTx/>
              <a:buFontTx/>
              <a:buNone/>
              <a:tabLst>
                <a:tab pos="7940675" algn="r"/>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Vince Lombardi</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Is Safety!</a:t>
            </a:r>
          </a:p>
        </p:txBody>
      </p:sp>
      <p:sp>
        <p:nvSpPr>
          <p:cNvPr id="5" name="TextBox 4"/>
          <p:cNvSpPr txBox="1"/>
          <p:nvPr/>
        </p:nvSpPr>
        <p:spPr>
          <a:xfrm>
            <a:off x="4838374" y="5105402"/>
            <a:ext cx="184731" cy="4801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60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2192-8EA4-DC4F-885D-02999A34FFD8}"/>
              </a:ext>
            </a:extLst>
          </p:cNvPr>
          <p:cNvSpPr>
            <a:spLocks noGrp="1"/>
          </p:cNvSpPr>
          <p:nvPr>
            <p:ph type="title"/>
          </p:nvPr>
        </p:nvSpPr>
        <p:spPr>
          <a:xfrm>
            <a:off x="845976" y="1637840"/>
            <a:ext cx="10515600" cy="1325563"/>
          </a:xfrm>
        </p:spPr>
        <p:txBody>
          <a:bodyPr/>
          <a:lstStyle/>
          <a:p>
            <a:pPr algn="ctr"/>
            <a:br>
              <a:rPr lang="en-US"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Safety Is A Personal Decision</a:t>
            </a:r>
          </a:p>
        </p:txBody>
      </p:sp>
    </p:spTree>
    <p:extLst>
      <p:ext uri="{BB962C8B-B14F-4D97-AF65-F5344CB8AC3E}">
        <p14:creationId xmlns:p14="http://schemas.microsoft.com/office/powerpoint/2010/main" val="11402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69" y="302919"/>
            <a:ext cx="10972800" cy="889144"/>
          </a:xfrm>
        </p:spPr>
        <p:txBody>
          <a:bodyPr>
            <a:normAutofit/>
          </a:bodyPr>
          <a:lstStyle/>
          <a:p>
            <a:pPr algn="ctr"/>
            <a:r>
              <a:rPr lang="en-US" sz="3600" b="1" dirty="0">
                <a:latin typeface="Times New Roman" panose="02020603050405020304" pitchFamily="18" charset="0"/>
                <a:cs typeface="Times New Roman" panose="02020603050405020304" pitchFamily="18" charset="0"/>
              </a:rPr>
              <a:t>Workplace Injuries</a:t>
            </a:r>
          </a:p>
        </p:txBody>
      </p:sp>
      <p:sp>
        <p:nvSpPr>
          <p:cNvPr id="3" name="Rectangle 2"/>
          <p:cNvSpPr/>
          <p:nvPr/>
        </p:nvSpPr>
        <p:spPr>
          <a:xfrm>
            <a:off x="1362269" y="1515932"/>
            <a:ext cx="9676519" cy="324653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prstClr val="black"/>
              </a:buClr>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is behind most workplace injuries?</a:t>
            </a:r>
          </a:p>
          <a:p>
            <a:pPr marL="457200" marR="0" lvl="0" indent="-457200" algn="l" defTabSz="9144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lack of safety training</a:t>
            </a:r>
          </a:p>
          <a:p>
            <a:pPr marL="457200" marR="0" lvl="0" indent="-457200" algn="l" defTabSz="9144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Poor equipment, policies, or systems</a:t>
            </a:r>
          </a:p>
          <a:p>
            <a:pPr marL="457200" marR="0" lvl="0" indent="-457200" algn="l" defTabSz="9144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Ignorance </a:t>
            </a:r>
          </a:p>
          <a:p>
            <a:pPr marL="457200" marR="0" lvl="0" indent="-457200" algn="l" defTabSz="914400" rtl="0" eaLnBrk="1" fontAlgn="auto" latinLnBrk="0" hangingPunct="1">
              <a:lnSpc>
                <a:spcPct val="150000"/>
              </a:lnSpc>
              <a:spcBef>
                <a:spcPts val="0"/>
              </a:spcBef>
              <a:spcAft>
                <a:spcPts val="0"/>
              </a:spcAft>
              <a:buClr>
                <a:prstClr val="black"/>
              </a:buClr>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Inattention to risks</a:t>
            </a:r>
          </a:p>
        </p:txBody>
      </p:sp>
    </p:spTree>
    <p:extLst>
      <p:ext uri="{BB962C8B-B14F-4D97-AF65-F5344CB8AC3E}">
        <p14:creationId xmlns:p14="http://schemas.microsoft.com/office/powerpoint/2010/main" val="421762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21" y="254043"/>
            <a:ext cx="10972800" cy="1014919"/>
          </a:xfrm>
        </p:spPr>
        <p:txBody>
          <a:bodyPr>
            <a:noAutofit/>
          </a:bodyPr>
          <a:lstStyle/>
          <a:p>
            <a:pPr algn="ct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Rectangle 2"/>
          <p:cNvSpPr/>
          <p:nvPr/>
        </p:nvSpPr>
        <p:spPr>
          <a:xfrm>
            <a:off x="1770837" y="1961545"/>
            <a:ext cx="845551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Safety Issues: What were they thinking?</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780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69" y="302919"/>
            <a:ext cx="10972800" cy="889144"/>
          </a:xfrm>
        </p:spPr>
        <p:txBody>
          <a:bodyPr>
            <a:normAutofit/>
          </a:bodyPr>
          <a:lstStyle/>
          <a:p>
            <a:pPr algn="ctr"/>
            <a:r>
              <a:rPr lang="en-US" sz="3600" b="1" dirty="0">
                <a:latin typeface="Times New Roman" panose="02020603050405020304" pitchFamily="18" charset="0"/>
                <a:cs typeface="Times New Roman" panose="02020603050405020304" pitchFamily="18" charset="0"/>
              </a:rPr>
              <a:t>Perceived Risk Levels</a:t>
            </a:r>
          </a:p>
        </p:txBody>
      </p:sp>
      <p:sp>
        <p:nvSpPr>
          <p:cNvPr id="3" name="Rectangle 2"/>
          <p:cNvSpPr/>
          <p:nvPr/>
        </p:nvSpPr>
        <p:spPr>
          <a:xfrm>
            <a:off x="1362269" y="1515932"/>
            <a:ext cx="967651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An individual’s perception as it relates to a particular job or 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Ability to determine risks associated with the individual’s definition of his/her experience, history, training &amp; communication, amount of control individual feels they have, …to the criteria they use to judge the situation. </a:t>
            </a:r>
          </a:p>
        </p:txBody>
      </p:sp>
    </p:spTree>
    <p:extLst>
      <p:ext uri="{BB962C8B-B14F-4D97-AF65-F5344CB8AC3E}">
        <p14:creationId xmlns:p14="http://schemas.microsoft.com/office/powerpoint/2010/main" val="52815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69" y="302919"/>
            <a:ext cx="10972800" cy="889144"/>
          </a:xfrm>
        </p:spPr>
        <p:txBody>
          <a:bodyPr>
            <a:normAutofit/>
          </a:bodyPr>
          <a:lstStyle/>
          <a:p>
            <a:pPr algn="ctr"/>
            <a:r>
              <a:rPr lang="en-US" sz="3600" b="1" dirty="0">
                <a:latin typeface="Times New Roman" panose="02020603050405020304" pitchFamily="18" charset="0"/>
                <a:cs typeface="Times New Roman" panose="02020603050405020304" pitchFamily="18" charset="0"/>
              </a:rPr>
              <a:t>Safety = Personal</a:t>
            </a:r>
          </a:p>
        </p:txBody>
      </p:sp>
      <p:sp>
        <p:nvSpPr>
          <p:cNvPr id="3" name="Rectangle 2"/>
          <p:cNvSpPr/>
          <p:nvPr/>
        </p:nvSpPr>
        <p:spPr>
          <a:xfrm>
            <a:off x="134356" y="1621810"/>
            <a:ext cx="11338825" cy="1384995"/>
          </a:xfrm>
          <a:prstGeom prst="rect">
            <a:avLst/>
          </a:prstGeom>
        </p:spPr>
        <p:txBody>
          <a:bodyPr wrap="square">
            <a:spAutoFit/>
          </a:bodyPr>
          <a:lstStyle/>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Safety is something that’s personal – it involves an individual</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Making a conscious decision to work safely in the workplace or at home.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868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14" y="312544"/>
            <a:ext cx="10972800" cy="889144"/>
          </a:xfrm>
        </p:spPr>
        <p:txBody>
          <a:bodyPr>
            <a:normAutofit/>
          </a:bodyPr>
          <a:lstStyle/>
          <a:p>
            <a:pPr algn="ctr">
              <a:lnSpc>
                <a:spcPct val="150000"/>
              </a:lnSpc>
            </a:pPr>
            <a:r>
              <a:rPr lang="en-US" sz="3600" b="1" dirty="0">
                <a:latin typeface="Times New Roman" panose="02020603050405020304" pitchFamily="18" charset="0"/>
                <a:cs typeface="Times New Roman" panose="02020603050405020304" pitchFamily="18" charset="0"/>
              </a:rPr>
              <a:t>Safety Challenges</a:t>
            </a:r>
          </a:p>
        </p:txBody>
      </p:sp>
      <p:sp>
        <p:nvSpPr>
          <p:cNvPr id="3" name="Rectangle 2"/>
          <p:cNvSpPr/>
          <p:nvPr/>
        </p:nvSpPr>
        <p:spPr>
          <a:xfrm>
            <a:off x="3696101" y="1727688"/>
            <a:ext cx="5332396" cy="1428083"/>
          </a:xfrm>
          <a:prstGeom prst="rect">
            <a:avLst/>
          </a:prstGeom>
        </p:spPr>
        <p:txBody>
          <a:bodyPr wrap="square">
            <a:spAutoFit/>
          </a:bodyPr>
          <a:lstStyle/>
          <a:p>
            <a:pPr marL="514350" marR="0" lvl="0" indent="-51435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Attitudes </a:t>
            </a:r>
          </a:p>
          <a:p>
            <a:pPr marL="514350" marR="0" lvl="0" indent="-51435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Competing Priorities</a:t>
            </a:r>
          </a:p>
          <a:p>
            <a:pPr marL="514350" marR="0" lvl="0" indent="-51435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Hazard Awareness</a:t>
            </a:r>
          </a:p>
        </p:txBody>
      </p:sp>
    </p:spTree>
    <p:extLst>
      <p:ext uri="{BB962C8B-B14F-4D97-AF65-F5344CB8AC3E}">
        <p14:creationId xmlns:p14="http://schemas.microsoft.com/office/powerpoint/2010/main" val="120009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69" y="302919"/>
            <a:ext cx="10693932" cy="889144"/>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Four A’s of Safety</a:t>
            </a:r>
          </a:p>
        </p:txBody>
      </p:sp>
      <p:sp>
        <p:nvSpPr>
          <p:cNvPr id="3" name="Rectangle 2"/>
          <p:cNvSpPr/>
          <p:nvPr/>
        </p:nvSpPr>
        <p:spPr>
          <a:xfrm>
            <a:off x="3696101" y="1727688"/>
            <a:ext cx="5332396" cy="2858731"/>
          </a:xfrm>
          <a:prstGeom prst="rect">
            <a:avLst/>
          </a:prstGeom>
        </p:spPr>
        <p:txBody>
          <a:bodyPr wrap="square">
            <a:spAutoFit/>
          </a:bodyPr>
          <a:lstStyle/>
          <a:p>
            <a:pPr marL="0" marR="0" lvl="0" indent="0" algn="l" defTabSz="914400" rtl="0" eaLnBrk="1" fontAlgn="auto" latinLnBrk="0" hangingPunct="1">
              <a:lnSpc>
                <a:spcPct val="15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Attitudes</a:t>
            </a:r>
          </a:p>
          <a:p>
            <a:pPr marL="0" marR="0" lvl="0" indent="0" algn="l" defTabSz="914400" rtl="0" eaLnBrk="1" fontAlgn="auto" latinLnBrk="0" hangingPunct="1">
              <a:lnSpc>
                <a:spcPct val="15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Awareness</a:t>
            </a:r>
          </a:p>
          <a:p>
            <a:pPr marL="0" marR="0" lvl="0" indent="0" algn="l" defTabSz="914400" rtl="0" eaLnBrk="1" fontAlgn="auto" latinLnBrk="0" hangingPunct="1">
              <a:lnSpc>
                <a:spcPct val="15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Action</a:t>
            </a:r>
          </a:p>
          <a:p>
            <a:pPr marL="0" marR="0" lvl="0" indent="0" algn="l" defTabSz="914400" rtl="0" eaLnBrk="1" fontAlgn="auto" latinLnBrk="0" hangingPunct="1">
              <a:lnSpc>
                <a:spcPct val="15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Accountability</a:t>
            </a:r>
          </a:p>
        </p:txBody>
      </p:sp>
    </p:spTree>
    <p:extLst>
      <p:ext uri="{BB962C8B-B14F-4D97-AF65-F5344CB8AC3E}">
        <p14:creationId xmlns:p14="http://schemas.microsoft.com/office/powerpoint/2010/main" val="1575198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2919"/>
            <a:ext cx="10693932" cy="889144"/>
          </a:xfrm>
        </p:spPr>
        <p:txBody>
          <a:bodyPr>
            <a:normAutofit/>
          </a:bodyPr>
          <a:lstStyle/>
          <a:p>
            <a:pPr algn="ctr"/>
            <a:r>
              <a:rPr lang="en-US" sz="3600" b="1" dirty="0">
                <a:latin typeface="Times New Roman" panose="02020603050405020304" pitchFamily="18" charset="0"/>
                <a:cs typeface="Times New Roman" panose="02020603050405020304" pitchFamily="18" charset="0"/>
              </a:rPr>
              <a:t>Attitudes</a:t>
            </a:r>
          </a:p>
        </p:txBody>
      </p:sp>
      <p:sp>
        <p:nvSpPr>
          <p:cNvPr id="3" name="Rectangle 2"/>
          <p:cNvSpPr/>
          <p:nvPr/>
        </p:nvSpPr>
        <p:spPr>
          <a:xfrm>
            <a:off x="2415941" y="1660311"/>
            <a:ext cx="7960092" cy="2677656"/>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won’t happen to me!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I’ve been doing this job for 15 years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 CAREFUL!</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don’t want to get (someone) in trouble!</a:t>
            </a:r>
          </a:p>
        </p:txBody>
      </p:sp>
    </p:spTree>
    <p:extLst>
      <p:ext uri="{BB962C8B-B14F-4D97-AF65-F5344CB8AC3E}">
        <p14:creationId xmlns:p14="http://schemas.microsoft.com/office/powerpoint/2010/main" val="1841897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2919"/>
            <a:ext cx="10693932" cy="889144"/>
          </a:xfrm>
        </p:spPr>
        <p:txBody>
          <a:bodyPr>
            <a:normAutofit/>
          </a:bodyPr>
          <a:lstStyle/>
          <a:p>
            <a:pPr algn="ctr"/>
            <a:r>
              <a:rPr lang="en-US" sz="3600" b="1" dirty="0">
                <a:latin typeface="Times New Roman" panose="02020603050405020304" pitchFamily="18" charset="0"/>
                <a:cs typeface="Times New Roman" panose="02020603050405020304" pitchFamily="18" charset="0"/>
              </a:rPr>
              <a:t>Safety As A Value</a:t>
            </a:r>
          </a:p>
        </p:txBody>
      </p:sp>
      <p:sp>
        <p:nvSpPr>
          <p:cNvPr id="3" name="Rectangle 2"/>
          <p:cNvSpPr/>
          <p:nvPr/>
        </p:nvSpPr>
        <p:spPr>
          <a:xfrm>
            <a:off x="2415941" y="1660311"/>
            <a:ext cx="7960092" cy="3246530"/>
          </a:xfrm>
          <a:prstGeom prst="rect">
            <a:avLst/>
          </a:prstGeom>
        </p:spPr>
        <p:txBody>
          <a:bodyPr wrap="square">
            <a:spAutoFit/>
          </a:bodyPr>
          <a:lstStyle/>
          <a:p>
            <a:pPr marL="5715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Safety part of your employee’s character</a:t>
            </a:r>
          </a:p>
          <a:p>
            <a:pPr marL="5715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Think about safety</a:t>
            </a:r>
          </a:p>
          <a:p>
            <a:pPr marL="5715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Talk about safety</a:t>
            </a:r>
          </a:p>
          <a:p>
            <a:pPr marL="5715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Work safely</a:t>
            </a:r>
          </a:p>
          <a:p>
            <a:pPr marL="5715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Safety as a habit</a:t>
            </a:r>
          </a:p>
        </p:txBody>
      </p:sp>
    </p:spTree>
    <p:extLst>
      <p:ext uri="{BB962C8B-B14F-4D97-AF65-F5344CB8AC3E}">
        <p14:creationId xmlns:p14="http://schemas.microsoft.com/office/powerpoint/2010/main" val="3653731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CCE6D3A1-8157-C28B-CCFE-770F6DF2BC9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A7EE3E8-1110-4FFD-8C95-1ACAAF369622}"/>
              </a:ext>
            </a:extLst>
          </p:cNvPr>
          <p:cNvSpPr/>
          <p:nvPr/>
        </p:nvSpPr>
        <p:spPr>
          <a:xfrm>
            <a:off x="10057319" y="5794385"/>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EE60DED-1147-46AD-A49B-E3AF0B3E7EFF}"/>
              </a:ext>
            </a:extLst>
          </p:cNvPr>
          <p:cNvSpPr/>
          <p:nvPr/>
        </p:nvSpPr>
        <p:spPr>
          <a:xfrm>
            <a:off x="9981119" y="132687"/>
            <a:ext cx="2134681" cy="114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E15023E-E635-4613-9F1A-01613A329F51}"/>
              </a:ext>
            </a:extLst>
          </p:cNvPr>
          <p:cNvPicPr>
            <a:picLocks noChangeAspect="1"/>
          </p:cNvPicPr>
          <p:nvPr/>
        </p:nvPicPr>
        <p:blipFill>
          <a:blip r:embed="rId3"/>
          <a:stretch>
            <a:fillRect/>
          </a:stretch>
        </p:blipFill>
        <p:spPr>
          <a:xfrm>
            <a:off x="8275824" y="2850287"/>
            <a:ext cx="947178" cy="462790"/>
          </a:xfrm>
          <a:prstGeom prst="rect">
            <a:avLst/>
          </a:prstGeom>
        </p:spPr>
      </p:pic>
      <p:pic>
        <p:nvPicPr>
          <p:cNvPr id="4" name="Picture 2" descr="New FPL mobile app provides customers instant access to manage ...">
            <a:extLst>
              <a:ext uri="{FF2B5EF4-FFF2-40B4-BE49-F238E27FC236}">
                <a16:creationId xmlns:a16="http://schemas.microsoft.com/office/drawing/2014/main" id="{8B695497-D5E3-4E73-BBD5-2BB7B461D0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803" y="2783908"/>
            <a:ext cx="547425" cy="479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1000AA-FB88-4763-B543-9F783A80A305}"/>
              </a:ext>
            </a:extLst>
          </p:cNvPr>
          <p:cNvPicPr>
            <a:picLocks noChangeAspect="1"/>
          </p:cNvPicPr>
          <p:nvPr/>
        </p:nvPicPr>
        <p:blipFill>
          <a:blip r:embed="rId5"/>
          <a:stretch>
            <a:fillRect/>
          </a:stretch>
        </p:blipFill>
        <p:spPr>
          <a:xfrm>
            <a:off x="5851159" y="2846471"/>
            <a:ext cx="562301" cy="562301"/>
          </a:xfrm>
          <a:prstGeom prst="rect">
            <a:avLst/>
          </a:prstGeom>
        </p:spPr>
      </p:pic>
      <p:pic>
        <p:nvPicPr>
          <p:cNvPr id="3" name="Picture 2">
            <a:extLst>
              <a:ext uri="{FF2B5EF4-FFF2-40B4-BE49-F238E27FC236}">
                <a16:creationId xmlns:a16="http://schemas.microsoft.com/office/drawing/2014/main" id="{F42581FE-D5A6-487D-98E9-3439B3636C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2550" y="2915877"/>
            <a:ext cx="1308236" cy="418919"/>
          </a:xfrm>
          <a:prstGeom prst="rect">
            <a:avLst/>
          </a:prstGeom>
        </p:spPr>
      </p:pic>
      <p:pic>
        <p:nvPicPr>
          <p:cNvPr id="2050" name="Picture 2" descr="UCF's Logos and Identity System | UCF Brand &amp; Style Guide">
            <a:extLst>
              <a:ext uri="{FF2B5EF4-FFF2-40B4-BE49-F238E27FC236}">
                <a16:creationId xmlns:a16="http://schemas.microsoft.com/office/drawing/2014/main" id="{A5EBFDF8-667B-4B5E-847F-BBBEB38F569A}"/>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1145" y="5342190"/>
            <a:ext cx="526186" cy="5139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w firm Fisher &amp; Phillips getting new name, logo - Atlanta ...">
            <a:extLst>
              <a:ext uri="{FF2B5EF4-FFF2-40B4-BE49-F238E27FC236}">
                <a16:creationId xmlns:a16="http://schemas.microsoft.com/office/drawing/2014/main" id="{570E19BE-2B32-49FA-B17A-0702219D8687}"/>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2540" y="2780343"/>
            <a:ext cx="447624" cy="594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orida Hospital Flagler Will Change Name to AdventHealth Palm ...">
            <a:extLst>
              <a:ext uri="{FF2B5EF4-FFF2-40B4-BE49-F238E27FC236}">
                <a16:creationId xmlns:a16="http://schemas.microsoft.com/office/drawing/2014/main" id="{63473DAF-7A8D-4E24-B139-433563FCD087}"/>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26834" b="34313"/>
          <a:stretch/>
        </p:blipFill>
        <p:spPr bwMode="auto">
          <a:xfrm>
            <a:off x="5640577" y="5256866"/>
            <a:ext cx="1060091" cy="2788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lorida Blue extends grace period for payment of premiums">
            <a:extLst>
              <a:ext uri="{FF2B5EF4-FFF2-40B4-BE49-F238E27FC236}">
                <a16:creationId xmlns:a16="http://schemas.microsoft.com/office/drawing/2014/main" id="{F74B9EC5-4C5C-4BB1-AF27-B05CA8EDF933}"/>
              </a:ext>
            </a:extLst>
          </p:cNvPr>
          <p:cNvPicPr>
            <a:picLocks noChangeAspect="1" noChangeArrowheads="1"/>
          </p:cNvPicPr>
          <p:nvPr/>
        </p:nvPicPr>
        <p:blipFill rotWithShape="1">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t="42527" b="42965"/>
          <a:stretch/>
        </p:blipFill>
        <p:spPr bwMode="auto">
          <a:xfrm>
            <a:off x="6894801" y="5387790"/>
            <a:ext cx="1147151" cy="1401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BC Fine Wine &amp; Spirits Launches New Loyalty Program with Access ...">
            <a:extLst>
              <a:ext uri="{FF2B5EF4-FFF2-40B4-BE49-F238E27FC236}">
                <a16:creationId xmlns:a16="http://schemas.microsoft.com/office/drawing/2014/main" id="{88235DC4-F6E7-4BFC-82E6-BF61BF9FAFBC}"/>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631" t="21644" r="8223" b="18208"/>
          <a:stretch/>
        </p:blipFill>
        <p:spPr bwMode="auto">
          <a:xfrm>
            <a:off x="1751953" y="5248036"/>
            <a:ext cx="763666" cy="5270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ca-Cola Beverages Florida to Expand its Distribution Territory ...">
            <a:extLst>
              <a:ext uri="{FF2B5EF4-FFF2-40B4-BE49-F238E27FC236}">
                <a16:creationId xmlns:a16="http://schemas.microsoft.com/office/drawing/2014/main" id="{85EECA37-ED14-465E-A125-30FF204FE106}"/>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6917" y="2815619"/>
            <a:ext cx="599139" cy="523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F03561-BD6F-4B73-804D-1BF6164A70E0}"/>
              </a:ext>
            </a:extLst>
          </p:cNvPr>
          <p:cNvPicPr>
            <a:picLocks noChangeAspect="1"/>
          </p:cNvPicPr>
          <p:nvPr/>
        </p:nvPicPr>
        <p:blipFill>
          <a:blip r:embed="rId13"/>
          <a:stretch>
            <a:fillRect/>
          </a:stretch>
        </p:blipFill>
        <p:spPr>
          <a:xfrm>
            <a:off x="348550" y="5356226"/>
            <a:ext cx="874303" cy="323492"/>
          </a:xfrm>
          <a:prstGeom prst="rect">
            <a:avLst/>
          </a:prstGeom>
        </p:spPr>
      </p:pic>
      <p:pic>
        <p:nvPicPr>
          <p:cNvPr id="8" name="Picture 7">
            <a:extLst>
              <a:ext uri="{FF2B5EF4-FFF2-40B4-BE49-F238E27FC236}">
                <a16:creationId xmlns:a16="http://schemas.microsoft.com/office/drawing/2014/main" id="{268380AC-2689-4C9D-9C6F-98DBB264820C}"/>
              </a:ext>
            </a:extLst>
          </p:cNvPr>
          <p:cNvPicPr>
            <a:picLocks noChangeAspect="1"/>
          </p:cNvPicPr>
          <p:nvPr/>
        </p:nvPicPr>
        <p:blipFill>
          <a:blip r:embed="rId14"/>
          <a:stretch>
            <a:fillRect/>
          </a:stretch>
        </p:blipFill>
        <p:spPr>
          <a:xfrm>
            <a:off x="238907" y="1251768"/>
            <a:ext cx="1109495" cy="1109495"/>
          </a:xfrm>
          <a:prstGeom prst="rect">
            <a:avLst/>
          </a:prstGeom>
        </p:spPr>
      </p:pic>
      <p:pic>
        <p:nvPicPr>
          <p:cNvPr id="9" name="Picture 8">
            <a:extLst>
              <a:ext uri="{FF2B5EF4-FFF2-40B4-BE49-F238E27FC236}">
                <a16:creationId xmlns:a16="http://schemas.microsoft.com/office/drawing/2014/main" id="{C1140415-E42B-4513-A5EA-1986E0C32B5D}"/>
              </a:ext>
            </a:extLst>
          </p:cNvPr>
          <p:cNvPicPr>
            <a:picLocks noChangeAspect="1"/>
          </p:cNvPicPr>
          <p:nvPr/>
        </p:nvPicPr>
        <p:blipFill>
          <a:blip r:embed="rId15"/>
          <a:stretch>
            <a:fillRect/>
          </a:stretch>
        </p:blipFill>
        <p:spPr>
          <a:xfrm>
            <a:off x="2974195" y="1226803"/>
            <a:ext cx="1159878" cy="1159878"/>
          </a:xfrm>
          <a:prstGeom prst="rect">
            <a:avLst/>
          </a:prstGeom>
        </p:spPr>
      </p:pic>
      <p:pic>
        <p:nvPicPr>
          <p:cNvPr id="10" name="Picture 9">
            <a:extLst>
              <a:ext uri="{FF2B5EF4-FFF2-40B4-BE49-F238E27FC236}">
                <a16:creationId xmlns:a16="http://schemas.microsoft.com/office/drawing/2014/main" id="{89A5DC84-BAB9-4017-A037-1B4FD801ACC1}"/>
              </a:ext>
            </a:extLst>
          </p:cNvPr>
          <p:cNvPicPr>
            <a:picLocks noChangeAspect="1"/>
          </p:cNvPicPr>
          <p:nvPr/>
        </p:nvPicPr>
        <p:blipFill>
          <a:blip r:embed="rId16"/>
          <a:stretch>
            <a:fillRect/>
          </a:stretch>
        </p:blipFill>
        <p:spPr>
          <a:xfrm>
            <a:off x="5536408" y="1237283"/>
            <a:ext cx="1158249" cy="1158249"/>
          </a:xfrm>
          <a:prstGeom prst="rect">
            <a:avLst/>
          </a:prstGeom>
        </p:spPr>
      </p:pic>
      <p:pic>
        <p:nvPicPr>
          <p:cNvPr id="13" name="Picture 12">
            <a:extLst>
              <a:ext uri="{FF2B5EF4-FFF2-40B4-BE49-F238E27FC236}">
                <a16:creationId xmlns:a16="http://schemas.microsoft.com/office/drawing/2014/main" id="{BA357DDF-49BE-4F7B-9BF1-A844FBFB8ADA}"/>
              </a:ext>
            </a:extLst>
          </p:cNvPr>
          <p:cNvPicPr>
            <a:picLocks noChangeAspect="1"/>
          </p:cNvPicPr>
          <p:nvPr/>
        </p:nvPicPr>
        <p:blipFill>
          <a:blip r:embed="rId17"/>
          <a:stretch>
            <a:fillRect/>
          </a:stretch>
        </p:blipFill>
        <p:spPr>
          <a:xfrm>
            <a:off x="9488819" y="1294595"/>
            <a:ext cx="1109495" cy="1109495"/>
          </a:xfrm>
          <a:prstGeom prst="rect">
            <a:avLst/>
          </a:prstGeom>
        </p:spPr>
      </p:pic>
      <p:pic>
        <p:nvPicPr>
          <p:cNvPr id="15" name="Picture 14">
            <a:extLst>
              <a:ext uri="{FF2B5EF4-FFF2-40B4-BE49-F238E27FC236}">
                <a16:creationId xmlns:a16="http://schemas.microsoft.com/office/drawing/2014/main" id="{1960A2A5-DBB7-4581-A86E-D06458AC0620}"/>
              </a:ext>
            </a:extLst>
          </p:cNvPr>
          <p:cNvPicPr>
            <a:picLocks noChangeAspect="1"/>
          </p:cNvPicPr>
          <p:nvPr/>
        </p:nvPicPr>
        <p:blipFill>
          <a:blip r:embed="rId18"/>
          <a:stretch>
            <a:fillRect/>
          </a:stretch>
        </p:blipFill>
        <p:spPr>
          <a:xfrm>
            <a:off x="254705" y="3535970"/>
            <a:ext cx="1109495" cy="1109495"/>
          </a:xfrm>
          <a:prstGeom prst="rect">
            <a:avLst/>
          </a:prstGeom>
        </p:spPr>
      </p:pic>
      <p:pic>
        <p:nvPicPr>
          <p:cNvPr id="16" name="Picture 15">
            <a:extLst>
              <a:ext uri="{FF2B5EF4-FFF2-40B4-BE49-F238E27FC236}">
                <a16:creationId xmlns:a16="http://schemas.microsoft.com/office/drawing/2014/main" id="{4D480D6E-27F7-49A2-BD56-3C8BBEA13E34}"/>
              </a:ext>
            </a:extLst>
          </p:cNvPr>
          <p:cNvPicPr>
            <a:picLocks noChangeAspect="1"/>
          </p:cNvPicPr>
          <p:nvPr/>
        </p:nvPicPr>
        <p:blipFill>
          <a:blip r:embed="rId19"/>
          <a:stretch>
            <a:fillRect/>
          </a:stretch>
        </p:blipFill>
        <p:spPr>
          <a:xfrm>
            <a:off x="1596406" y="3528352"/>
            <a:ext cx="1109495" cy="1109495"/>
          </a:xfrm>
          <a:prstGeom prst="rect">
            <a:avLst/>
          </a:prstGeom>
        </p:spPr>
      </p:pic>
      <p:pic>
        <p:nvPicPr>
          <p:cNvPr id="17" name="Picture 16">
            <a:extLst>
              <a:ext uri="{FF2B5EF4-FFF2-40B4-BE49-F238E27FC236}">
                <a16:creationId xmlns:a16="http://schemas.microsoft.com/office/drawing/2014/main" id="{F5C22B52-5C83-4B41-86D4-DD31FCD538E7}"/>
              </a:ext>
            </a:extLst>
          </p:cNvPr>
          <p:cNvPicPr>
            <a:picLocks noChangeAspect="1"/>
          </p:cNvPicPr>
          <p:nvPr/>
        </p:nvPicPr>
        <p:blipFill>
          <a:blip r:embed="rId20"/>
          <a:stretch>
            <a:fillRect/>
          </a:stretch>
        </p:blipFill>
        <p:spPr>
          <a:xfrm>
            <a:off x="4293009" y="3528354"/>
            <a:ext cx="1109495" cy="1109495"/>
          </a:xfrm>
          <a:prstGeom prst="rect">
            <a:avLst/>
          </a:prstGeom>
        </p:spPr>
      </p:pic>
      <p:pic>
        <p:nvPicPr>
          <p:cNvPr id="18" name="Picture 17">
            <a:extLst>
              <a:ext uri="{FF2B5EF4-FFF2-40B4-BE49-F238E27FC236}">
                <a16:creationId xmlns:a16="http://schemas.microsoft.com/office/drawing/2014/main" id="{C3D20953-074E-4F8C-A13E-BC534DF10E35}"/>
              </a:ext>
            </a:extLst>
          </p:cNvPr>
          <p:cNvPicPr>
            <a:picLocks noChangeAspect="1"/>
          </p:cNvPicPr>
          <p:nvPr/>
        </p:nvPicPr>
        <p:blipFill>
          <a:blip r:embed="rId21"/>
          <a:stretch>
            <a:fillRect/>
          </a:stretch>
        </p:blipFill>
        <p:spPr>
          <a:xfrm>
            <a:off x="5640577" y="3542692"/>
            <a:ext cx="1109495" cy="1109495"/>
          </a:xfrm>
          <a:prstGeom prst="rect">
            <a:avLst/>
          </a:prstGeom>
        </p:spPr>
      </p:pic>
      <p:pic>
        <p:nvPicPr>
          <p:cNvPr id="19" name="Picture 18">
            <a:extLst>
              <a:ext uri="{FF2B5EF4-FFF2-40B4-BE49-F238E27FC236}">
                <a16:creationId xmlns:a16="http://schemas.microsoft.com/office/drawing/2014/main" id="{97B47B25-AB13-4D54-8632-1D3C869C9EAA}"/>
              </a:ext>
            </a:extLst>
          </p:cNvPr>
          <p:cNvPicPr>
            <a:picLocks noChangeAspect="1"/>
          </p:cNvPicPr>
          <p:nvPr/>
        </p:nvPicPr>
        <p:blipFill>
          <a:blip r:embed="rId22"/>
          <a:stretch>
            <a:fillRect/>
          </a:stretch>
        </p:blipFill>
        <p:spPr>
          <a:xfrm>
            <a:off x="6958576" y="3528353"/>
            <a:ext cx="1109495" cy="1109495"/>
          </a:xfrm>
          <a:prstGeom prst="rect">
            <a:avLst/>
          </a:prstGeom>
        </p:spPr>
      </p:pic>
      <p:sp>
        <p:nvSpPr>
          <p:cNvPr id="20" name="TextBox 19">
            <a:extLst>
              <a:ext uri="{FF2B5EF4-FFF2-40B4-BE49-F238E27FC236}">
                <a16:creationId xmlns:a16="http://schemas.microsoft.com/office/drawing/2014/main" id="{5B0B3D71-E8B0-4A2F-A758-D219398760EA}"/>
              </a:ext>
            </a:extLst>
          </p:cNvPr>
          <p:cNvSpPr txBox="1"/>
          <p:nvPr/>
        </p:nvSpPr>
        <p:spPr>
          <a:xfrm>
            <a:off x="75375" y="2359770"/>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Mark Morgan,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NextEra Energy, Inc.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EDD8F0F5-DD9C-468D-B691-63F2689B4E8A}"/>
              </a:ext>
            </a:extLst>
          </p:cNvPr>
          <p:cNvSpPr txBox="1"/>
          <p:nvPr/>
        </p:nvSpPr>
        <p:spPr>
          <a:xfrm>
            <a:off x="2833207" y="2411866"/>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Erin Black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Coca-Cola Florida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A9057D3-70AC-4F81-942B-7E8A853CDB58}"/>
              </a:ext>
            </a:extLst>
          </p:cNvPr>
          <p:cNvSpPr txBox="1"/>
          <p:nvPr/>
        </p:nvSpPr>
        <p:spPr>
          <a:xfrm>
            <a:off x="5434406" y="2399924"/>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Matt Fisher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Pike Electric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056825A-D715-4B7E-B48D-47DEC142810F}"/>
              </a:ext>
            </a:extLst>
          </p:cNvPr>
          <p:cNvSpPr txBox="1"/>
          <p:nvPr/>
        </p:nvSpPr>
        <p:spPr>
          <a:xfrm>
            <a:off x="6799677" y="2375430"/>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Edwin G. Foulke, Jr.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Fisher Phillips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B959ED-699B-4E2B-BB7E-DB982CAEC7BB}"/>
              </a:ext>
            </a:extLst>
          </p:cNvPr>
          <p:cNvSpPr txBox="1"/>
          <p:nvPr/>
        </p:nvSpPr>
        <p:spPr>
          <a:xfrm>
            <a:off x="8011965" y="2374019"/>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Scott Frazer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Boldt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3A86FD3-0CDC-4155-95BF-BD230B576DC2}"/>
              </a:ext>
            </a:extLst>
          </p:cNvPr>
          <p:cNvSpPr txBox="1"/>
          <p:nvPr/>
        </p:nvSpPr>
        <p:spPr>
          <a:xfrm>
            <a:off x="9335340" y="2389263"/>
            <a:ext cx="134170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Greg Hale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Walt Disney Parks &amp; Resorts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CC2ED03-819F-4D5B-865D-E8FF1C3A619C}"/>
              </a:ext>
            </a:extLst>
          </p:cNvPr>
          <p:cNvSpPr txBox="1"/>
          <p:nvPr/>
        </p:nvSpPr>
        <p:spPr>
          <a:xfrm>
            <a:off x="109854" y="4669820"/>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Mark Ligon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Vecellio Group, Inc.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74A372F-2FA6-45C3-8FB8-6F81AC34FBFE}"/>
              </a:ext>
            </a:extLst>
          </p:cNvPr>
          <p:cNvSpPr txBox="1"/>
          <p:nvPr/>
        </p:nvSpPr>
        <p:spPr>
          <a:xfrm>
            <a:off x="1372740" y="4667442"/>
            <a:ext cx="155682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Jody McClure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ABC Fine Wine &amp; Spirits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16D4F01-8273-430E-8679-E70260C01D99}"/>
              </a:ext>
            </a:extLst>
          </p:cNvPr>
          <p:cNvSpPr txBox="1"/>
          <p:nvPr/>
        </p:nvSpPr>
        <p:spPr>
          <a:xfrm>
            <a:off x="4071941" y="4678905"/>
            <a:ext cx="144718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Chief Carl Metzger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University of Central Florida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17619A4-76FA-4F87-A50E-CC1FFFF59F14}"/>
              </a:ext>
            </a:extLst>
          </p:cNvPr>
          <p:cNvSpPr txBox="1"/>
          <p:nvPr/>
        </p:nvSpPr>
        <p:spPr>
          <a:xfrm>
            <a:off x="5471734" y="4678905"/>
            <a:ext cx="144718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Robert Roncska “Navy Bob”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AdventHealth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9759E7D-FD83-4852-B5E8-8E5E99EFB3B1}"/>
              </a:ext>
            </a:extLst>
          </p:cNvPr>
          <p:cNvSpPr txBox="1"/>
          <p:nvPr/>
        </p:nvSpPr>
        <p:spPr>
          <a:xfrm>
            <a:off x="6792689" y="4675643"/>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John Trevathan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GuideWell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Altec Website Linking Assets – Altec Inc">
            <a:extLst>
              <a:ext uri="{FF2B5EF4-FFF2-40B4-BE49-F238E27FC236}">
                <a16:creationId xmlns:a16="http://schemas.microsoft.com/office/drawing/2014/main" id="{73D57D38-D5FA-4215-835A-851D9825970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285065" y="2890616"/>
            <a:ext cx="1059402" cy="2798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A46A6CF-2DE4-4816-BBED-19E9CFE2D181}"/>
              </a:ext>
            </a:extLst>
          </p:cNvPr>
          <p:cNvPicPr>
            <a:picLocks noChangeAspect="1"/>
          </p:cNvPicPr>
          <p:nvPr/>
        </p:nvPicPr>
        <p:blipFill rotWithShape="1">
          <a:blip r:embed="rId24"/>
          <a:srcRect l="12150" t="6001" r="10634" b="30477"/>
          <a:stretch/>
        </p:blipFill>
        <p:spPr>
          <a:xfrm>
            <a:off x="4222207" y="1248871"/>
            <a:ext cx="1148697" cy="1155219"/>
          </a:xfrm>
          <a:prstGeom prst="rect">
            <a:avLst/>
          </a:prstGeom>
        </p:spPr>
      </p:pic>
      <p:pic>
        <p:nvPicPr>
          <p:cNvPr id="26" name="Picture 25">
            <a:extLst>
              <a:ext uri="{FF2B5EF4-FFF2-40B4-BE49-F238E27FC236}">
                <a16:creationId xmlns:a16="http://schemas.microsoft.com/office/drawing/2014/main" id="{28073003-CFCA-420F-A946-1D92DDD3031E}"/>
              </a:ext>
            </a:extLst>
          </p:cNvPr>
          <p:cNvPicPr>
            <a:picLocks noChangeAspect="1"/>
          </p:cNvPicPr>
          <p:nvPr/>
        </p:nvPicPr>
        <p:blipFill>
          <a:blip r:embed="rId25"/>
          <a:stretch>
            <a:fillRect/>
          </a:stretch>
        </p:blipFill>
        <p:spPr>
          <a:xfrm>
            <a:off x="8230892" y="3519138"/>
            <a:ext cx="1007784" cy="1143158"/>
          </a:xfrm>
          <a:prstGeom prst="rect">
            <a:avLst/>
          </a:prstGeom>
        </p:spPr>
      </p:pic>
      <p:pic>
        <p:nvPicPr>
          <p:cNvPr id="16384" name="Picture 16383">
            <a:extLst>
              <a:ext uri="{FF2B5EF4-FFF2-40B4-BE49-F238E27FC236}">
                <a16:creationId xmlns:a16="http://schemas.microsoft.com/office/drawing/2014/main" id="{72F85DC2-DC16-47A3-8E68-CF4CFA44CB1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24117" y="5248036"/>
            <a:ext cx="1035633" cy="410286"/>
          </a:xfrm>
          <a:prstGeom prst="rect">
            <a:avLst/>
          </a:prstGeom>
        </p:spPr>
      </p:pic>
      <p:sp>
        <p:nvSpPr>
          <p:cNvPr id="51" name="TextBox 50">
            <a:extLst>
              <a:ext uri="{FF2B5EF4-FFF2-40B4-BE49-F238E27FC236}">
                <a16:creationId xmlns:a16="http://schemas.microsoft.com/office/drawing/2014/main" id="{9D9290A5-A932-46AC-B0B0-C03F03DBFD61}"/>
              </a:ext>
            </a:extLst>
          </p:cNvPr>
          <p:cNvSpPr txBox="1"/>
          <p:nvPr/>
        </p:nvSpPr>
        <p:spPr>
          <a:xfrm>
            <a:off x="4059282" y="2423410"/>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Dr. Josh Chard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Altec Industries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046EE68A-AB97-4C55-918F-911A31158F39}"/>
              </a:ext>
            </a:extLst>
          </p:cNvPr>
          <p:cNvSpPr txBox="1"/>
          <p:nvPr/>
        </p:nvSpPr>
        <p:spPr>
          <a:xfrm>
            <a:off x="1368291" y="2375093"/>
            <a:ext cx="16860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Tom Baldwin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Global Medical Response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8779E35C-7520-4A28-9D1E-46E41D14E1CD}"/>
              </a:ext>
            </a:extLst>
          </p:cNvPr>
          <p:cNvSpPr txBox="1"/>
          <p:nvPr/>
        </p:nvSpPr>
        <p:spPr>
          <a:xfrm>
            <a:off x="8018344" y="4662295"/>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Mark Wilson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Florida Chamber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385" name="Picture 2" descr="Global Medical Response - Military Makeover">
            <a:extLst>
              <a:ext uri="{FF2B5EF4-FFF2-40B4-BE49-F238E27FC236}">
                <a16:creationId xmlns:a16="http://schemas.microsoft.com/office/drawing/2014/main" id="{5E88A2C9-F68D-49B6-83E5-D8CB4A47A88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560614" y="2830811"/>
            <a:ext cx="1308237" cy="342561"/>
          </a:xfrm>
          <a:prstGeom prst="rect">
            <a:avLst/>
          </a:prstGeom>
          <a:noFill/>
          <a:extLst>
            <a:ext uri="{909E8E84-426E-40DD-AFC4-6F175D3DCCD1}">
              <a14:hiddenFill xmlns:a14="http://schemas.microsoft.com/office/drawing/2010/main">
                <a:solidFill>
                  <a:srgbClr val="FFFFFF"/>
                </a:solidFill>
              </a14:hiddenFill>
            </a:ext>
          </a:extLst>
        </p:spPr>
      </p:pic>
      <p:sp>
        <p:nvSpPr>
          <p:cNvPr id="56" name="Content Placeholder 2">
            <a:extLst>
              <a:ext uri="{FF2B5EF4-FFF2-40B4-BE49-F238E27FC236}">
                <a16:creationId xmlns:a16="http://schemas.microsoft.com/office/drawing/2014/main" id="{D2BB548E-1E8A-436B-B879-B3E4DF95862D}"/>
              </a:ext>
            </a:extLst>
          </p:cNvPr>
          <p:cNvSpPr txBox="1">
            <a:spLocks/>
          </p:cNvSpPr>
          <p:nvPr/>
        </p:nvSpPr>
        <p:spPr>
          <a:xfrm>
            <a:off x="2300173" y="29546"/>
            <a:ext cx="11059296" cy="89255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3200" dirty="0">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5800" dirty="0">
                <a:latin typeface="Arial" panose="020B0604020202020204" pitchFamily="34" charset="0"/>
                <a:cs typeface="Arial" panose="020B0604020202020204" pitchFamily="34" charset="0"/>
              </a:rPr>
              <a:t>17 Advisory Board Members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1F25698-B7FA-4FB2-BA45-D8FCEEACB24A}"/>
              </a:ext>
            </a:extLst>
          </p:cNvPr>
          <p:cNvPicPr>
            <a:picLocks noChangeAspect="1"/>
          </p:cNvPicPr>
          <p:nvPr/>
        </p:nvPicPr>
        <p:blipFill rotWithShape="1">
          <a:blip r:embed="rId28"/>
          <a:srcRect l="6857" t="11670" r="9142"/>
          <a:stretch/>
        </p:blipFill>
        <p:spPr>
          <a:xfrm>
            <a:off x="9465524" y="3542692"/>
            <a:ext cx="1055086" cy="1109495"/>
          </a:xfrm>
          <a:prstGeom prst="rect">
            <a:avLst/>
          </a:prstGeom>
        </p:spPr>
      </p:pic>
      <p:pic>
        <p:nvPicPr>
          <p:cNvPr id="21" name="Picture 20">
            <a:extLst>
              <a:ext uri="{FF2B5EF4-FFF2-40B4-BE49-F238E27FC236}">
                <a16:creationId xmlns:a16="http://schemas.microsoft.com/office/drawing/2014/main" id="{CCBF7DE2-24A2-47AE-A421-6593D65BDCD3}"/>
              </a:ext>
            </a:extLst>
          </p:cNvPr>
          <p:cNvPicPr>
            <a:picLocks noChangeAspect="1"/>
          </p:cNvPicPr>
          <p:nvPr/>
        </p:nvPicPr>
        <p:blipFill>
          <a:blip r:embed="rId29"/>
          <a:stretch>
            <a:fillRect/>
          </a:stretch>
        </p:blipFill>
        <p:spPr>
          <a:xfrm>
            <a:off x="2894622" y="3542895"/>
            <a:ext cx="1120801" cy="1120801"/>
          </a:xfrm>
          <a:prstGeom prst="rect">
            <a:avLst/>
          </a:prstGeom>
        </p:spPr>
      </p:pic>
      <p:sp>
        <p:nvSpPr>
          <p:cNvPr id="50" name="TextBox 49">
            <a:extLst>
              <a:ext uri="{FF2B5EF4-FFF2-40B4-BE49-F238E27FC236}">
                <a16:creationId xmlns:a16="http://schemas.microsoft.com/office/drawing/2014/main" id="{6071FD9C-D86D-46C2-A81D-620687A55719}"/>
              </a:ext>
            </a:extLst>
          </p:cNvPr>
          <p:cNvSpPr txBox="1"/>
          <p:nvPr/>
        </p:nvSpPr>
        <p:spPr>
          <a:xfrm>
            <a:off x="9229869" y="4665038"/>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George Zamora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City Furniture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484A463C-C6AB-45F4-BCCA-FE27E58CAB3E}"/>
              </a:ext>
            </a:extLst>
          </p:cNvPr>
          <p:cNvSpPr txBox="1"/>
          <p:nvPr/>
        </p:nvSpPr>
        <p:spPr>
          <a:xfrm>
            <a:off x="2745271" y="4672563"/>
            <a:ext cx="144718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Greg Meloon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Nautique Boat Company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AF8DDFF5-E912-4DA4-AB43-2BA6D8B7E2EE}"/>
              </a:ext>
            </a:extLst>
          </p:cNvPr>
          <p:cNvPicPr>
            <a:picLocks noChangeAspect="1"/>
          </p:cNvPicPr>
          <p:nvPr/>
        </p:nvPicPr>
        <p:blipFill>
          <a:blip r:embed="rId30"/>
          <a:stretch>
            <a:fillRect/>
          </a:stretch>
        </p:blipFill>
        <p:spPr>
          <a:xfrm>
            <a:off x="2979632" y="5274491"/>
            <a:ext cx="970497" cy="539165"/>
          </a:xfrm>
          <a:prstGeom prst="rect">
            <a:avLst/>
          </a:prstGeom>
        </p:spPr>
      </p:pic>
      <p:pic>
        <p:nvPicPr>
          <p:cNvPr id="23" name="Picture 22">
            <a:extLst>
              <a:ext uri="{FF2B5EF4-FFF2-40B4-BE49-F238E27FC236}">
                <a16:creationId xmlns:a16="http://schemas.microsoft.com/office/drawing/2014/main" id="{E9192653-E192-4311-B998-C79C6AEF9DA0}"/>
              </a:ext>
            </a:extLst>
          </p:cNvPr>
          <p:cNvPicPr>
            <a:picLocks noChangeAspect="1"/>
          </p:cNvPicPr>
          <p:nvPr/>
        </p:nvPicPr>
        <p:blipFill>
          <a:blip r:embed="rId31"/>
          <a:stretch>
            <a:fillRect/>
          </a:stretch>
        </p:blipFill>
        <p:spPr>
          <a:xfrm>
            <a:off x="9514720" y="5211553"/>
            <a:ext cx="956693" cy="450552"/>
          </a:xfrm>
          <a:prstGeom prst="rect">
            <a:avLst/>
          </a:prstGeom>
        </p:spPr>
      </p:pic>
      <p:pic>
        <p:nvPicPr>
          <p:cNvPr id="27" name="Picture 26" descr="A person in a suit smiling&#10;&#10;Description automatically generated with low confidence">
            <a:extLst>
              <a:ext uri="{FF2B5EF4-FFF2-40B4-BE49-F238E27FC236}">
                <a16:creationId xmlns:a16="http://schemas.microsoft.com/office/drawing/2014/main" id="{66AF1659-2900-4ADB-B0A7-12C578F95A64}"/>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13265" t="4222" r="19347" b="10393"/>
          <a:stretch/>
        </p:blipFill>
        <p:spPr>
          <a:xfrm>
            <a:off x="6870926" y="1235851"/>
            <a:ext cx="1185534" cy="1135995"/>
          </a:xfrm>
          <a:prstGeom prst="rect">
            <a:avLst/>
          </a:prstGeom>
        </p:spPr>
      </p:pic>
      <p:sp>
        <p:nvSpPr>
          <p:cNvPr id="61" name="Rectangle 60">
            <a:extLst>
              <a:ext uri="{FF2B5EF4-FFF2-40B4-BE49-F238E27FC236}">
                <a16:creationId xmlns:a16="http://schemas.microsoft.com/office/drawing/2014/main" id="{6CD8DECD-F880-4752-A2F4-7E42500FD762}"/>
              </a:ext>
            </a:extLst>
          </p:cNvPr>
          <p:cNvSpPr/>
          <p:nvPr/>
        </p:nvSpPr>
        <p:spPr>
          <a:xfrm>
            <a:off x="0" y="6348046"/>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person, person, wall, suit&#10;&#10;Description automatically generated">
            <a:extLst>
              <a:ext uri="{FF2B5EF4-FFF2-40B4-BE49-F238E27FC236}">
                <a16:creationId xmlns:a16="http://schemas.microsoft.com/office/drawing/2014/main" id="{234ED096-4310-4F1E-B080-5BC4D4906EED}"/>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t="8758" b="24033"/>
          <a:stretch/>
        </p:blipFill>
        <p:spPr>
          <a:xfrm>
            <a:off x="1603612" y="1279428"/>
            <a:ext cx="1159901" cy="1091245"/>
          </a:xfrm>
          <a:prstGeom prst="rect">
            <a:avLst/>
          </a:prstGeom>
        </p:spPr>
      </p:pic>
      <p:pic>
        <p:nvPicPr>
          <p:cNvPr id="41" name="Picture 40" descr="A picture containing person, person, suit, wearing&#10;&#10;Description automatically generated">
            <a:extLst>
              <a:ext uri="{FF2B5EF4-FFF2-40B4-BE49-F238E27FC236}">
                <a16:creationId xmlns:a16="http://schemas.microsoft.com/office/drawing/2014/main" id="{84EBFFB2-7D02-478D-9755-0B12F180F023}"/>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218853" y="1257950"/>
            <a:ext cx="1135995" cy="1135995"/>
          </a:xfrm>
          <a:prstGeom prst="rect">
            <a:avLst/>
          </a:prstGeom>
        </p:spPr>
      </p:pic>
      <p:pic>
        <p:nvPicPr>
          <p:cNvPr id="11" name="Picture 2" descr="Ryder | Truck Leasing, Truck Rental, Used Truck Sales, Logistics">
            <a:extLst>
              <a:ext uri="{FF2B5EF4-FFF2-40B4-BE49-F238E27FC236}">
                <a16:creationId xmlns:a16="http://schemas.microsoft.com/office/drawing/2014/main" id="{719016B4-EB8F-F7CA-301B-DD00C611CE69}"/>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821533" y="3101278"/>
            <a:ext cx="1036462" cy="2537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113EB00-0835-6637-3EC8-7BE60A49883E}"/>
              </a:ext>
            </a:extLst>
          </p:cNvPr>
          <p:cNvPicPr>
            <a:picLocks noChangeAspect="1"/>
          </p:cNvPicPr>
          <p:nvPr/>
        </p:nvPicPr>
        <p:blipFill>
          <a:blip r:embed="rId36"/>
          <a:stretch>
            <a:fillRect/>
          </a:stretch>
        </p:blipFill>
        <p:spPr>
          <a:xfrm>
            <a:off x="10826980" y="1284450"/>
            <a:ext cx="1109495" cy="1109495"/>
          </a:xfrm>
          <a:prstGeom prst="rect">
            <a:avLst/>
          </a:prstGeom>
        </p:spPr>
      </p:pic>
      <p:sp>
        <p:nvSpPr>
          <p:cNvPr id="40" name="TextBox 39">
            <a:extLst>
              <a:ext uri="{FF2B5EF4-FFF2-40B4-BE49-F238E27FC236}">
                <a16:creationId xmlns:a16="http://schemas.microsoft.com/office/drawing/2014/main" id="{CD48897C-3748-3D73-10AF-B73DC3AD1FD9}"/>
              </a:ext>
            </a:extLst>
          </p:cNvPr>
          <p:cNvSpPr txBox="1"/>
          <p:nvPr/>
        </p:nvSpPr>
        <p:spPr>
          <a:xfrm>
            <a:off x="10650460" y="2407348"/>
            <a:ext cx="14471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Sandy Hodes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Ryder Systems, Inc.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E6376460-E021-C4E7-924A-2C99C7044CB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62436" y="-133806"/>
            <a:ext cx="2979621" cy="1489811"/>
          </a:xfrm>
          <a:prstGeom prst="rect">
            <a:avLst/>
          </a:prstGeom>
        </p:spPr>
      </p:pic>
    </p:spTree>
    <p:extLst>
      <p:ext uri="{BB962C8B-B14F-4D97-AF65-F5344CB8AC3E}">
        <p14:creationId xmlns:p14="http://schemas.microsoft.com/office/powerpoint/2010/main" val="2918309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2919"/>
            <a:ext cx="10693932" cy="889144"/>
          </a:xfrm>
        </p:spPr>
        <p:txBody>
          <a:bodyPr>
            <a:normAutofit/>
          </a:bodyPr>
          <a:lstStyle/>
          <a:p>
            <a:pPr algn="ctr"/>
            <a:r>
              <a:rPr lang="en-US" sz="3600" b="1" dirty="0">
                <a:latin typeface="Times New Roman" panose="02020603050405020304" pitchFamily="18" charset="0"/>
                <a:cs typeface="Times New Roman" panose="02020603050405020304" pitchFamily="18" charset="0"/>
              </a:rPr>
              <a:t>Safety Awareness</a:t>
            </a:r>
          </a:p>
        </p:txBody>
      </p:sp>
      <p:sp>
        <p:nvSpPr>
          <p:cNvPr id="3" name="Rectangle 2"/>
          <p:cNvSpPr/>
          <p:nvPr/>
        </p:nvSpPr>
        <p:spPr>
          <a:xfrm>
            <a:off x="2348564" y="1352303"/>
            <a:ext cx="7960092" cy="3711785"/>
          </a:xfrm>
          <a:prstGeom prst="rect">
            <a:avLst/>
          </a:prstGeom>
        </p:spPr>
        <p:txBody>
          <a:bodyPr wrap="square">
            <a:spAutoFit/>
          </a:bodyPr>
          <a:lstStyle/>
          <a:p>
            <a:pPr marL="5715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Why develop a sense of safety awareness?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Without it, employees will not: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Wear their PPE, or wear it properly</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aware of the potential for injury or illness</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Observe simple rules (such as good housekeeping)</a:t>
            </a:r>
          </a:p>
        </p:txBody>
      </p:sp>
    </p:spTree>
    <p:extLst>
      <p:ext uri="{BB962C8B-B14F-4D97-AF65-F5344CB8AC3E}">
        <p14:creationId xmlns:p14="http://schemas.microsoft.com/office/powerpoint/2010/main" val="559666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9441" y="293415"/>
            <a:ext cx="10267844" cy="938612"/>
          </a:xfrm>
        </p:spPr>
        <p:txBody>
          <a:bodyPr>
            <a:normAutofit fontScale="90000"/>
          </a:bodyPr>
          <a:lstStyle/>
          <a:p>
            <a:pPr algn="ctr"/>
            <a:br>
              <a:rPr lang="en-US" sz="4000"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Safety As A Value</a:t>
            </a:r>
            <a:br>
              <a:rPr lang="en-US" sz="4000" dirty="0">
                <a:latin typeface="Times New Roman" panose="02020603050405020304" pitchFamily="18" charset="0"/>
                <a:cs typeface="Times New Roman" panose="02020603050405020304" pitchFamily="18" charset="0"/>
              </a:rPr>
            </a:br>
            <a:endParaRPr lang="en-US" sz="4000" dirty="0">
              <a:latin typeface="Helvetica" panose="020B0604020202020204" pitchFamily="34" charset="0"/>
              <a:cs typeface="Helvetica" panose="020B0604020202020204" pitchFamily="34" charset="0"/>
            </a:endParaRPr>
          </a:p>
        </p:txBody>
      </p:sp>
      <p:sp>
        <p:nvSpPr>
          <p:cNvPr id="2" name="Rectangle 1"/>
          <p:cNvSpPr/>
          <p:nvPr/>
        </p:nvSpPr>
        <p:spPr>
          <a:xfrm>
            <a:off x="2059179" y="1472502"/>
            <a:ext cx="8248454"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Without safety awareness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may think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The next day’s schedule,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Mowing the lawn,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Evening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Anything but safety.</a:t>
            </a:r>
          </a:p>
        </p:txBody>
      </p:sp>
    </p:spTree>
    <p:extLst>
      <p:ext uri="{BB962C8B-B14F-4D97-AF65-F5344CB8AC3E}">
        <p14:creationId xmlns:p14="http://schemas.microsoft.com/office/powerpoint/2010/main" val="138856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1012" y="255707"/>
            <a:ext cx="10268712" cy="941306"/>
          </a:xfrm>
        </p:spPr>
        <p:txBody>
          <a:bodyPr>
            <a:normAutofit/>
          </a:bodyPr>
          <a:lstStyle/>
          <a:p>
            <a:pPr algn="ctr">
              <a:defRPr/>
            </a:pPr>
            <a:r>
              <a:rPr lang="en-US" sz="3600" b="1" dirty="0">
                <a:latin typeface="Times New Roman" panose="02020603050405020304" pitchFamily="18" charset="0"/>
                <a:cs typeface="Times New Roman" panose="02020603050405020304" pitchFamily="18" charset="0"/>
              </a:rPr>
              <a:t>Human Factors and Safety</a:t>
            </a:r>
          </a:p>
        </p:txBody>
      </p:sp>
      <p:sp>
        <p:nvSpPr>
          <p:cNvPr id="2" name="Rectangle 1"/>
          <p:cNvSpPr/>
          <p:nvPr/>
        </p:nvSpPr>
        <p:spPr>
          <a:xfrm>
            <a:off x="1443455" y="1426974"/>
            <a:ext cx="10312923" cy="4493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The following human factors are common causes of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Memory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 – Memory lapse may occur at any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Judgement and reasoning power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 May be reduced due to many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Attention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 – Failure to remain attentive or lack of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Delayed or false sensation of the sensory organs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 Failed senses that could otherwise stimulate a response to avoid the incident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Helvetica" panose="020B060402020202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1332243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4609" y="147300"/>
            <a:ext cx="8159994" cy="1063854"/>
          </a:xfrm>
        </p:spPr>
        <p:txBody>
          <a:bodyPr>
            <a:normAutofit/>
          </a:bodyPr>
          <a:lstStyle/>
          <a:p>
            <a:pPr algn="ctr">
              <a:defRPr/>
            </a:pPr>
            <a:r>
              <a:rPr lang="en-US" sz="3600" b="1" dirty="0">
                <a:latin typeface="Times New Roman" panose="02020603050405020304" pitchFamily="18" charset="0"/>
                <a:cs typeface="Times New Roman" panose="02020603050405020304" pitchFamily="18" charset="0"/>
              </a:rPr>
              <a:t>Prevention Measures</a:t>
            </a:r>
          </a:p>
        </p:txBody>
      </p:sp>
      <p:sp>
        <p:nvSpPr>
          <p:cNvPr id="2" name="Rectangle 1"/>
          <p:cNvSpPr/>
          <p:nvPr/>
        </p:nvSpPr>
        <p:spPr>
          <a:xfrm>
            <a:off x="2099388" y="1347552"/>
            <a:ext cx="886361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Incidents that are caused due to human (personal) factors may be prevented or reduced by the following preventative measures: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Training and skill development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Education and awareness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Supervision, monitoring and controlling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Feedback and reports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Frequent inspections and audits </a:t>
            </a:r>
          </a:p>
        </p:txBody>
      </p:sp>
    </p:spTree>
    <p:extLst>
      <p:ext uri="{BB962C8B-B14F-4D97-AF65-F5344CB8AC3E}">
        <p14:creationId xmlns:p14="http://schemas.microsoft.com/office/powerpoint/2010/main" val="4082792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8050" y="222263"/>
            <a:ext cx="9657495" cy="1077595"/>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Performance Management In Dealing With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Safety Risk Takers</a:t>
            </a:r>
          </a:p>
        </p:txBody>
      </p:sp>
      <p:sp>
        <p:nvSpPr>
          <p:cNvPr id="2" name="Rectangle 1"/>
          <p:cNvSpPr/>
          <p:nvPr/>
        </p:nvSpPr>
        <p:spPr>
          <a:xfrm>
            <a:off x="1642187" y="1537305"/>
            <a:ext cx="8597245" cy="4278094"/>
          </a:xfrm>
          <a:prstGeom prst="rect">
            <a:avLst/>
          </a:prstGeom>
        </p:spPr>
        <p:txBody>
          <a:bodyPr wrap="square">
            <a:spAutoFit/>
          </a:bodyPr>
          <a:lstStyle/>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Performance management is an ever increasingly important tool of  employee relations</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Gone are the days of relying on the “at-will” clause and here are the days of acknowledging that coaching and counseling prior to termination has numerous benefits</a:t>
            </a:r>
          </a:p>
          <a:p>
            <a:pPr marL="914400" marR="0" lvl="1"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Decreases transitional cost and time for replacement</a:t>
            </a:r>
          </a:p>
          <a:p>
            <a:pPr marL="914400" marR="0" lvl="1"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Increases employee engagement; and</a:t>
            </a:r>
          </a:p>
          <a:p>
            <a:pPr marL="914400" marR="0" lvl="1"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Reduces risk assessment in termination cases.</a:t>
            </a:r>
          </a:p>
        </p:txBody>
      </p:sp>
    </p:spTree>
    <p:extLst>
      <p:ext uri="{BB962C8B-B14F-4D97-AF65-F5344CB8AC3E}">
        <p14:creationId xmlns:p14="http://schemas.microsoft.com/office/powerpoint/2010/main" val="66088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2984" y="348821"/>
            <a:ext cx="8607863" cy="901289"/>
          </a:xfrm>
        </p:spPr>
        <p:txBody>
          <a:bodyPr>
            <a:normAutofit/>
          </a:bodyPr>
          <a:lstStyle/>
          <a:p>
            <a:pPr algn="ctr"/>
            <a:r>
              <a:rPr lang="en-US" sz="3600" b="1" dirty="0">
                <a:latin typeface="Times New Roman" panose="02020603050405020304" pitchFamily="18" charset="0"/>
                <a:cs typeface="Times New Roman" panose="02020603050405020304" pitchFamily="18" charset="0"/>
              </a:rPr>
              <a:t>Traits of An Effective Manager</a:t>
            </a:r>
          </a:p>
        </p:txBody>
      </p:sp>
      <p:sp>
        <p:nvSpPr>
          <p:cNvPr id="2" name="Rectangle 1"/>
          <p:cNvSpPr/>
          <p:nvPr/>
        </p:nvSpPr>
        <p:spPr>
          <a:xfrm>
            <a:off x="2453952" y="1553308"/>
            <a:ext cx="8350897" cy="4431983"/>
          </a:xfrm>
          <a:prstGeom prst="rect">
            <a:avLst/>
          </a:prstGeom>
        </p:spPr>
        <p:txBody>
          <a:bodyPr wrap="square">
            <a:spAutoFit/>
          </a:bodyPr>
          <a:lstStyle/>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Addresses and resolves problems as they occur </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Identifies employees who need training, support, or direction </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accessible and approachable </a:t>
            </a:r>
          </a:p>
          <a:p>
            <a:pPr marL="7429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True open-door policy</a:t>
            </a:r>
          </a:p>
          <a:p>
            <a:pPr marL="7429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Follows up with employees</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Accurately documents issues and discussions</a:t>
            </a:r>
          </a:p>
        </p:txBody>
      </p:sp>
    </p:spTree>
    <p:extLst>
      <p:ext uri="{BB962C8B-B14F-4D97-AF65-F5344CB8AC3E}">
        <p14:creationId xmlns:p14="http://schemas.microsoft.com/office/powerpoint/2010/main" val="1780142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24425" y="395312"/>
            <a:ext cx="8619931" cy="883269"/>
          </a:xfrm>
        </p:spPr>
        <p:txBody>
          <a:bodyPr>
            <a:normAutofit/>
          </a:bodyPr>
          <a:lstStyle/>
          <a:p>
            <a:pPr algn="ctr"/>
            <a:r>
              <a:rPr lang="en-US" sz="3600" b="1" dirty="0">
                <a:latin typeface="Times New Roman" panose="02020603050405020304" pitchFamily="18" charset="0"/>
                <a:cs typeface="Times New Roman" panose="02020603050405020304" pitchFamily="18" charset="0"/>
              </a:rPr>
              <a:t>Overview</a:t>
            </a:r>
            <a:endParaRPr lang="en-US" sz="3600" b="1" dirty="0">
              <a:solidFill>
                <a:srgbClr val="7F7F7F"/>
              </a:solidFill>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idx="1"/>
          </p:nvPr>
        </p:nvSpPr>
        <p:spPr>
          <a:xfrm>
            <a:off x="1224425" y="1248394"/>
            <a:ext cx="9646817" cy="4525963"/>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Pentagon 9"/>
          <p:cNvSpPr/>
          <p:nvPr/>
        </p:nvSpPr>
        <p:spPr>
          <a:xfrm>
            <a:off x="1755267" y="2603333"/>
            <a:ext cx="1686345" cy="8680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Pentagon 10"/>
          <p:cNvSpPr/>
          <p:nvPr/>
        </p:nvSpPr>
        <p:spPr>
          <a:xfrm>
            <a:off x="3464788" y="2603332"/>
            <a:ext cx="1686345" cy="8680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Pentagon 11"/>
          <p:cNvSpPr/>
          <p:nvPr/>
        </p:nvSpPr>
        <p:spPr>
          <a:xfrm>
            <a:off x="5151133" y="2648633"/>
            <a:ext cx="1686345" cy="8680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Pentagon 12"/>
          <p:cNvSpPr/>
          <p:nvPr/>
        </p:nvSpPr>
        <p:spPr>
          <a:xfrm>
            <a:off x="6882324" y="2643375"/>
            <a:ext cx="1686345" cy="8680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Pentagon 13"/>
          <p:cNvSpPr/>
          <p:nvPr/>
        </p:nvSpPr>
        <p:spPr>
          <a:xfrm>
            <a:off x="8613515" y="2653035"/>
            <a:ext cx="1686345" cy="8680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591142" y="2643374"/>
            <a:ext cx="1828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Getting The Right People</a:t>
            </a:r>
          </a:p>
        </p:txBody>
      </p:sp>
      <p:sp>
        <p:nvSpPr>
          <p:cNvPr id="16" name="TextBox 15"/>
          <p:cNvSpPr txBox="1"/>
          <p:nvPr/>
        </p:nvSpPr>
        <p:spPr>
          <a:xfrm>
            <a:off x="3307075" y="2630400"/>
            <a:ext cx="17543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Setting Expectations</a:t>
            </a:r>
          </a:p>
        </p:txBody>
      </p:sp>
      <p:sp>
        <p:nvSpPr>
          <p:cNvPr id="18" name="TextBox 17"/>
          <p:cNvSpPr txBox="1"/>
          <p:nvPr/>
        </p:nvSpPr>
        <p:spPr>
          <a:xfrm>
            <a:off x="5106286" y="2683388"/>
            <a:ext cx="16198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Performance Coaching</a:t>
            </a:r>
          </a:p>
        </p:txBody>
      </p:sp>
      <p:sp>
        <p:nvSpPr>
          <p:cNvPr id="19" name="TextBox 18"/>
          <p:cNvSpPr txBox="1"/>
          <p:nvPr/>
        </p:nvSpPr>
        <p:spPr>
          <a:xfrm>
            <a:off x="6924656" y="2683388"/>
            <a:ext cx="13058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Corrective Action</a:t>
            </a:r>
          </a:p>
        </p:txBody>
      </p:sp>
      <p:sp>
        <p:nvSpPr>
          <p:cNvPr id="20" name="TextBox 19"/>
          <p:cNvSpPr txBox="1"/>
          <p:nvPr/>
        </p:nvSpPr>
        <p:spPr>
          <a:xfrm>
            <a:off x="8532331" y="2651864"/>
            <a:ext cx="17118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Releasing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Safety Risk Takers</a:t>
            </a:r>
          </a:p>
        </p:txBody>
      </p:sp>
    </p:spTree>
    <p:extLst>
      <p:ext uri="{BB962C8B-B14F-4D97-AF65-F5344CB8AC3E}">
        <p14:creationId xmlns:p14="http://schemas.microsoft.com/office/powerpoint/2010/main" val="4096201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43277" y="245302"/>
            <a:ext cx="8729161" cy="929282"/>
          </a:xfrm>
        </p:spPr>
        <p:txBody>
          <a:bodyPr>
            <a:normAutofit/>
          </a:bodyPr>
          <a:lstStyle/>
          <a:p>
            <a:pPr algn="ctr"/>
            <a:r>
              <a:rPr lang="en-US" sz="3600" b="1" dirty="0">
                <a:latin typeface="Times New Roman" panose="02020603050405020304" pitchFamily="18" charset="0"/>
                <a:cs typeface="Times New Roman" panose="02020603050405020304" pitchFamily="18" charset="0"/>
              </a:rPr>
              <a:t>Step 1: Getting The Right People</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2523980" y="1515710"/>
            <a:ext cx="7323184" cy="440120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Recruiting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Screening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Interviewing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also applies to internal promotions and transfers.</a:t>
            </a:r>
          </a:p>
        </p:txBody>
      </p:sp>
    </p:spTree>
    <p:extLst>
      <p:ext uri="{BB962C8B-B14F-4D97-AF65-F5344CB8AC3E}">
        <p14:creationId xmlns:p14="http://schemas.microsoft.com/office/powerpoint/2010/main" val="299908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8321" y="255900"/>
            <a:ext cx="8925104" cy="639648"/>
          </a:xfrm>
        </p:spPr>
        <p:txBody>
          <a:bodyPr>
            <a:noAutofit/>
          </a:bodyPr>
          <a:lstStyle/>
          <a:p>
            <a:pPr algn="ctr"/>
            <a:r>
              <a:rPr lang="en-US" sz="3600" b="1" dirty="0">
                <a:latin typeface="Times New Roman" panose="02020603050405020304" pitchFamily="18" charset="0"/>
                <a:cs typeface="Times New Roman" panose="02020603050405020304" pitchFamily="18" charset="0"/>
              </a:rPr>
              <a:t>Step 2: Making Safety Expectations Clear</a:t>
            </a:r>
          </a:p>
        </p:txBody>
      </p:sp>
      <p:sp>
        <p:nvSpPr>
          <p:cNvPr id="2" name="Rectangle 1"/>
          <p:cNvSpPr/>
          <p:nvPr/>
        </p:nvSpPr>
        <p:spPr>
          <a:xfrm>
            <a:off x="1169023" y="1371443"/>
            <a:ext cx="5598160" cy="4185761"/>
          </a:xfrm>
          <a:prstGeom prst="rect">
            <a:avLst/>
          </a:prstGeom>
        </p:spPr>
        <p:txBody>
          <a:bodyPr wrap="square">
            <a:spAutoFit/>
          </a:bodyPr>
          <a:lstStyle/>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Sources of information to employees regarding the company’s safety expectations</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Orientation </a:t>
            </a:r>
          </a:p>
          <a:p>
            <a:pPr marL="1371600" marR="0" lvl="2"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hire</a:t>
            </a:r>
          </a:p>
          <a:p>
            <a:pPr marL="1371600" marR="0" lvl="2"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Department-specific onboarding</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Employee handbook</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Other company safety policies and procedures</a:t>
            </a:r>
          </a:p>
        </p:txBody>
      </p:sp>
      <p:sp>
        <p:nvSpPr>
          <p:cNvPr id="3" name="Rectangle 2"/>
          <p:cNvSpPr/>
          <p:nvPr/>
        </p:nvSpPr>
        <p:spPr>
          <a:xfrm>
            <a:off x="6542499" y="1371443"/>
            <a:ext cx="4521200" cy="3662541"/>
          </a:xfrm>
          <a:prstGeom prst="rect">
            <a:avLst/>
          </a:prstGeom>
        </p:spPr>
        <p:txBody>
          <a:bodyPr wrap="square">
            <a:spAutoFit/>
          </a:bodyPr>
          <a:lstStyle/>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Written job description to include safety</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Offer letter </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Safety training</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Quarterly performance discussions </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Regular 1:1 meetings (at least once a month) </a:t>
            </a:r>
          </a:p>
        </p:txBody>
      </p:sp>
    </p:spTree>
    <p:extLst>
      <p:ext uri="{BB962C8B-B14F-4D97-AF65-F5344CB8AC3E}">
        <p14:creationId xmlns:p14="http://schemas.microsoft.com/office/powerpoint/2010/main" val="2762303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p:nvPr/>
        </p:nvSpPr>
        <p:spPr>
          <a:xfrm>
            <a:off x="621877" y="410044"/>
            <a:ext cx="1066544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3: Safety Performance Management</a:t>
            </a:r>
            <a:endParaRPr kumimoji="0" lang="en-US" sz="3200" b="1" i="0" u="none" strike="noStrike" kern="1200" cap="none" spc="0" normalizeH="0" baseline="0" noProof="0" dirty="0">
              <a:ln>
                <a:noFill/>
              </a:ln>
              <a:solidFill>
                <a:prstClr val="white"/>
              </a:solidFill>
              <a:effectLst/>
              <a:uLnTx/>
              <a:uFillTx/>
              <a:latin typeface="Museo 500" panose="02000000000000000000" pitchFamily="50" charset="0"/>
              <a:ea typeface="+mn-ea"/>
              <a:cs typeface="Adobe Arabic" panose="02040503050201020203" pitchFamily="18" charset="-78"/>
            </a:endParaRPr>
          </a:p>
        </p:txBody>
      </p:sp>
      <p:grpSp>
        <p:nvGrpSpPr>
          <p:cNvPr id="7" name="Group 6"/>
          <p:cNvGrpSpPr/>
          <p:nvPr/>
        </p:nvGrpSpPr>
        <p:grpSpPr>
          <a:xfrm>
            <a:off x="2896990" y="2673614"/>
            <a:ext cx="6398022" cy="1932184"/>
            <a:chOff x="959730" y="2751586"/>
            <a:chExt cx="5881642" cy="1776239"/>
          </a:xfrm>
        </p:grpSpPr>
        <p:sp>
          <p:nvSpPr>
            <p:cNvPr id="5" name="Oval 4"/>
            <p:cNvSpPr/>
            <p:nvPr/>
          </p:nvSpPr>
          <p:spPr>
            <a:xfrm>
              <a:off x="959730" y="2751586"/>
              <a:ext cx="1776239" cy="1776239"/>
            </a:xfrm>
            <a:prstGeom prst="ellipse">
              <a:avLst/>
            </a:prstGeom>
            <a:noFill/>
            <a:ln w="31750">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A2025"/>
                  </a:solidFill>
                  <a:effectLst/>
                  <a:uLnTx/>
                  <a:uFillTx/>
                  <a:latin typeface="Times New Roman" panose="02020603050405020304" pitchFamily="18" charset="0"/>
                  <a:ea typeface="+mn-ea"/>
                  <a:cs typeface="Times New Roman" panose="02020603050405020304" pitchFamily="18" charset="0"/>
                </a:rPr>
                <a:t>Immediate</a:t>
              </a:r>
            </a:p>
          </p:txBody>
        </p:sp>
        <p:sp>
          <p:nvSpPr>
            <p:cNvPr id="21" name="Oval 20"/>
            <p:cNvSpPr/>
            <p:nvPr/>
          </p:nvSpPr>
          <p:spPr>
            <a:xfrm>
              <a:off x="3012432" y="2751586"/>
              <a:ext cx="1776239" cy="1776239"/>
            </a:xfrm>
            <a:prstGeom prst="ellipse">
              <a:avLst/>
            </a:prstGeom>
            <a:noFill/>
            <a:ln w="31750">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A2025"/>
                  </a:solidFill>
                  <a:effectLst/>
                  <a:uLnTx/>
                  <a:uFillTx/>
                  <a:latin typeface="Times New Roman" panose="02020603050405020304" pitchFamily="18" charset="0"/>
                  <a:ea typeface="+mn-ea"/>
                  <a:cs typeface="Times New Roman" panose="02020603050405020304" pitchFamily="18" charset="0"/>
                </a:rPr>
                <a:t>Personalized</a:t>
              </a:r>
            </a:p>
          </p:txBody>
        </p:sp>
        <p:sp>
          <p:nvSpPr>
            <p:cNvPr id="22" name="Oval 21"/>
            <p:cNvSpPr/>
            <p:nvPr/>
          </p:nvSpPr>
          <p:spPr>
            <a:xfrm>
              <a:off x="5065133" y="2751586"/>
              <a:ext cx="1776239" cy="1776239"/>
            </a:xfrm>
            <a:prstGeom prst="ellipse">
              <a:avLst/>
            </a:prstGeom>
            <a:noFill/>
            <a:ln w="31750">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A2025"/>
                  </a:solidFill>
                  <a:effectLst/>
                  <a:uLnTx/>
                  <a:uFillTx/>
                  <a:latin typeface="Times New Roman" panose="02020603050405020304" pitchFamily="18" charset="0"/>
                  <a:ea typeface="+mn-ea"/>
                  <a:cs typeface="Times New Roman" panose="02020603050405020304" pitchFamily="18" charset="0"/>
                </a:rPr>
                <a:t>Specific</a:t>
              </a:r>
            </a:p>
          </p:txBody>
        </p:sp>
      </p:grpSp>
    </p:spTree>
    <p:extLst>
      <p:ext uri="{BB962C8B-B14F-4D97-AF65-F5344CB8AC3E}">
        <p14:creationId xmlns:p14="http://schemas.microsoft.com/office/powerpoint/2010/main" val="420949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74C8E8A-446C-C827-6C42-027F847CE9A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F5EFF5-284F-4FB6-A193-60533F2DB4B4}"/>
              </a:ext>
            </a:extLst>
          </p:cNvPr>
          <p:cNvSpPr/>
          <p:nvPr/>
        </p:nvSpPr>
        <p:spPr>
          <a:xfrm>
            <a:off x="10057319" y="5794385"/>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0BBB90-0C34-4B52-B020-1F87B1813210}"/>
              </a:ext>
            </a:extLst>
          </p:cNvPr>
          <p:cNvSpPr/>
          <p:nvPr/>
        </p:nvSpPr>
        <p:spPr>
          <a:xfrm>
            <a:off x="9976413" y="66308"/>
            <a:ext cx="2134681" cy="114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432E992-0EB2-4817-90C8-C7CFB6763DD0}"/>
              </a:ext>
            </a:extLst>
          </p:cNvPr>
          <p:cNvSpPr txBox="1"/>
          <p:nvPr/>
        </p:nvSpPr>
        <p:spPr>
          <a:xfrm>
            <a:off x="323321" y="1142280"/>
            <a:ext cx="3982817" cy="5078313"/>
          </a:xfrm>
          <a:prstGeom prst="rect">
            <a:avLst/>
          </a:prstGeom>
          <a:noFill/>
        </p:spPr>
        <p:txBody>
          <a:bodyPr wrap="square">
            <a:spAutoFit/>
          </a:bodyPr>
          <a:lstStyle/>
          <a:p>
            <a:pPr marL="285679" indent="-285679" defTabSz="914172">
              <a:buFont typeface="Arial" panose="020B0604020202020204" pitchFamily="34" charset="0"/>
              <a:buChar char="•"/>
            </a:pPr>
            <a:r>
              <a:rPr lang="en-US" dirty="0">
                <a:solidFill>
                  <a:srgbClr val="000000"/>
                </a:solidFill>
                <a:latin typeface="Calibri" panose="020F0502020204030204"/>
              </a:rPr>
              <a:t>OSHA 10 Hour - Construction Industry </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OSHA 30 Hour – Construction Industry </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OSHA 10 Hour – General Industry </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OSHA 30 Hour – General Industry</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HAZWOPER 8 Hour</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HAZWOPER 24 Hour</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HAZWOPER 40 Hour</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Advanced Safety Certification</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Active Shooter</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Bloodborne Pathogens </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CPR/First AID/AED</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Confined Space Entry</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Crane &amp; Hoist Safety</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Creating a World Class Safety Culture</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Defensive Driver 4HR / 6HR / 8HR</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Electrical Safety</a:t>
            </a:r>
          </a:p>
        </p:txBody>
      </p:sp>
      <p:sp>
        <p:nvSpPr>
          <p:cNvPr id="9" name="TextBox 8">
            <a:extLst>
              <a:ext uri="{FF2B5EF4-FFF2-40B4-BE49-F238E27FC236}">
                <a16:creationId xmlns:a16="http://schemas.microsoft.com/office/drawing/2014/main" id="{EB88B410-3025-4718-9FE2-DF10507ECBE7}"/>
              </a:ext>
            </a:extLst>
          </p:cNvPr>
          <p:cNvSpPr txBox="1"/>
          <p:nvPr/>
        </p:nvSpPr>
        <p:spPr>
          <a:xfrm>
            <a:off x="4306138" y="1129870"/>
            <a:ext cx="3778313" cy="5078313"/>
          </a:xfrm>
          <a:prstGeom prst="rect">
            <a:avLst/>
          </a:prstGeom>
          <a:noFill/>
        </p:spPr>
        <p:txBody>
          <a:bodyPr wrap="square">
            <a:spAutoFit/>
          </a:bodyPr>
          <a:lstStyle/>
          <a:p>
            <a:pPr marL="285679" indent="-285679" defTabSz="914172">
              <a:buFont typeface="Arial" panose="020B0604020202020204" pitchFamily="34" charset="0"/>
              <a:buChar char="•"/>
            </a:pPr>
            <a:r>
              <a:rPr lang="en-US" dirty="0">
                <a:solidFill>
                  <a:srgbClr val="000000"/>
                </a:solidFill>
                <a:latin typeface="Calibri" panose="020F0502020204030204"/>
              </a:rPr>
              <a:t>Fall Protection </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Fire Protection &amp; Prevention</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Flagger</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Hazard Communications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Hazardous Materials and Waste</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Heat Stress Prevention</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Heavy Equipment Operator Training </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Hearing Protection</a:t>
            </a:r>
          </a:p>
          <a:p>
            <a:pPr marL="285679" indent="-285679" defTabSz="914172">
              <a:buFont typeface="Arial" panose="020B0604020202020204" pitchFamily="34" charset="0"/>
              <a:buChar char="•"/>
            </a:pPr>
            <a:r>
              <a:rPr lang="en-US" dirty="0">
                <a:solidFill>
                  <a:srgbClr val="000000"/>
                </a:solidFill>
                <a:latin typeface="Calibri" panose="020F0502020204030204"/>
              </a:rPr>
              <a:t>Hand Protection</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Incident Investigation: Root Cause Analysis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Job Safety Analysis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Ladder Safety</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Lock Out/Tag Out</a:t>
            </a:r>
          </a:p>
          <a:p>
            <a:pPr marL="285679" indent="-285679" defTabSz="914172">
              <a:buFont typeface="Arial" panose="020B0604020202020204" pitchFamily="34" charset="0"/>
              <a:buChar char="•"/>
            </a:pPr>
            <a:r>
              <a:rPr lang="en-US" dirty="0">
                <a:solidFill>
                  <a:srgbClr val="000000"/>
                </a:solidFill>
                <a:latin typeface="Calibri" panose="020F0502020204030204"/>
              </a:rPr>
              <a:t>Mobile Elevating Work Platforms -MEWP's (Boom Lift &amp; Scissor Lift)</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OSHA Recordkeeping</a:t>
            </a:r>
            <a:endParaRPr lang="en-US" dirty="0">
              <a:solidFill>
                <a:srgbClr val="737572"/>
              </a:solidFill>
              <a:latin typeface="Calibri" panose="020F0502020204030204"/>
            </a:endParaRPr>
          </a:p>
        </p:txBody>
      </p:sp>
      <p:sp>
        <p:nvSpPr>
          <p:cNvPr id="10" name="Title 1">
            <a:extLst>
              <a:ext uri="{FF2B5EF4-FFF2-40B4-BE49-F238E27FC236}">
                <a16:creationId xmlns:a16="http://schemas.microsoft.com/office/drawing/2014/main" id="{15873A28-A314-465C-8DED-63BD6071A428}"/>
              </a:ext>
            </a:extLst>
          </p:cNvPr>
          <p:cNvSpPr txBox="1">
            <a:spLocks/>
          </p:cNvSpPr>
          <p:nvPr/>
        </p:nvSpPr>
        <p:spPr>
          <a:xfrm>
            <a:off x="5473493" y="85037"/>
            <a:ext cx="5730043" cy="7006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72"/>
            <a:r>
              <a:rPr lang="en-US" sz="3199" dirty="0">
                <a:solidFill>
                  <a:srgbClr val="F6F7FA">
                    <a:lumMod val="10000"/>
                  </a:srgbClr>
                </a:solidFill>
                <a:latin typeface="Arial" panose="020B0604020202020204" pitchFamily="34" charset="0"/>
                <a:cs typeface="Arial" panose="020B0604020202020204" pitchFamily="34" charset="0"/>
              </a:rPr>
              <a:t>Safety Training Courses Include, but are not limited to:</a:t>
            </a:r>
          </a:p>
        </p:txBody>
      </p:sp>
      <p:sp>
        <p:nvSpPr>
          <p:cNvPr id="12" name="TextBox 11">
            <a:extLst>
              <a:ext uri="{FF2B5EF4-FFF2-40B4-BE49-F238E27FC236}">
                <a16:creationId xmlns:a16="http://schemas.microsoft.com/office/drawing/2014/main" id="{6499025D-9FD7-44F1-A011-E22198D16DEF}"/>
              </a:ext>
            </a:extLst>
          </p:cNvPr>
          <p:cNvSpPr txBox="1"/>
          <p:nvPr/>
        </p:nvSpPr>
        <p:spPr>
          <a:xfrm>
            <a:off x="8084451" y="1142280"/>
            <a:ext cx="4378143" cy="5078313"/>
          </a:xfrm>
          <a:prstGeom prst="rect">
            <a:avLst/>
          </a:prstGeom>
          <a:noFill/>
        </p:spPr>
        <p:txBody>
          <a:bodyPr wrap="square">
            <a:spAutoFit/>
          </a:bodyPr>
          <a:lstStyle/>
          <a:p>
            <a:pPr marL="285679" indent="-285679" defTabSz="914172">
              <a:buFont typeface="Arial" panose="020B0604020202020204" pitchFamily="34" charset="0"/>
              <a:buChar char="•"/>
            </a:pPr>
            <a:r>
              <a:rPr lang="en-US" dirty="0">
                <a:solidFill>
                  <a:srgbClr val="000000"/>
                </a:solidFill>
                <a:latin typeface="Calibri" panose="020F0502020204030204"/>
              </a:rPr>
              <a:t>Personal Protective Equipment - PPE</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Powered Industrial Trucks – Forklift Operator</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Principles of Occupational Safety &amp; Health</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Respirable Crystalline Silica</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Respiratory Protection</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Safety Inspections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Safety Audits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Safety for Supervisors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Safety Management Techniques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Safety Training Methods</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Scaffold Safety</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Silica Respirable Crystalline</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Slips, Trips &amp; Falls Prevention </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Team Safety</a:t>
            </a:r>
            <a:endParaRPr lang="en-US" dirty="0">
              <a:solidFill>
                <a:srgbClr val="737572"/>
              </a:solidFill>
              <a:latin typeface="Calibri" panose="020F0502020204030204"/>
            </a:endParaRPr>
          </a:p>
          <a:p>
            <a:pPr marL="285679" indent="-285679" defTabSz="914172">
              <a:buFont typeface="Arial" panose="020B0604020202020204" pitchFamily="34" charset="0"/>
              <a:buChar char="•"/>
            </a:pPr>
            <a:r>
              <a:rPr lang="en-US" dirty="0">
                <a:solidFill>
                  <a:srgbClr val="000000"/>
                </a:solidFill>
                <a:latin typeface="Calibri" panose="020F0502020204030204"/>
              </a:rPr>
              <a:t>Trenching &amp; Excavation for Competent Person</a:t>
            </a:r>
            <a:endParaRPr lang="en-US" dirty="0">
              <a:solidFill>
                <a:srgbClr val="737572"/>
              </a:solidFill>
              <a:latin typeface="Calibri" panose="020F0502020204030204"/>
            </a:endParaRPr>
          </a:p>
        </p:txBody>
      </p:sp>
      <p:pic>
        <p:nvPicPr>
          <p:cNvPr id="6" name="Picture 5" descr="A picture containing text&#10;&#10;Description automatically generated">
            <a:extLst>
              <a:ext uri="{FF2B5EF4-FFF2-40B4-BE49-F238E27FC236}">
                <a16:creationId xmlns:a16="http://schemas.microsoft.com/office/drawing/2014/main" id="{341F8E95-76D7-4AE9-9E3A-3468A975C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61" y="144259"/>
            <a:ext cx="3525715" cy="870568"/>
          </a:xfrm>
          <a:prstGeom prst="rect">
            <a:avLst/>
          </a:prstGeom>
        </p:spPr>
      </p:pic>
      <p:sp>
        <p:nvSpPr>
          <p:cNvPr id="11" name="Rectangle 10">
            <a:extLst>
              <a:ext uri="{FF2B5EF4-FFF2-40B4-BE49-F238E27FC236}">
                <a16:creationId xmlns:a16="http://schemas.microsoft.com/office/drawing/2014/main" id="{0C11CACD-13A4-40FB-ADE6-3CBF30926327}"/>
              </a:ext>
            </a:extLst>
          </p:cNvPr>
          <p:cNvSpPr/>
          <p:nvPr/>
        </p:nvSpPr>
        <p:spPr>
          <a:xfrm>
            <a:off x="0" y="6348046"/>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69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098" y="186516"/>
            <a:ext cx="10515600" cy="1325563"/>
          </a:xfrm>
        </p:spPr>
        <p:txBody>
          <a:bodyPr>
            <a:normAutofit/>
          </a:bodyPr>
          <a:lstStyle/>
          <a:p>
            <a:pPr algn="ctr"/>
            <a:r>
              <a:rPr lang="en-US" altLang="en-US" sz="3600" b="1" dirty="0">
                <a:latin typeface="Times New Roman" panose="02020603050405020304" pitchFamily="18" charset="0"/>
                <a:cs typeface="Times New Roman" panose="02020603050405020304" pitchFamily="18" charset="0"/>
              </a:rPr>
              <a:t>Ways to Provide Performance Management of </a:t>
            </a:r>
            <a:br>
              <a:rPr lang="en-US" altLang="en-US" sz="3600" b="1" dirty="0">
                <a:latin typeface="Times New Roman" panose="02020603050405020304" pitchFamily="18" charset="0"/>
                <a:cs typeface="Times New Roman" panose="02020603050405020304" pitchFamily="18" charset="0"/>
              </a:rPr>
            </a:br>
            <a:r>
              <a:rPr lang="en-US" altLang="en-US" sz="3600" b="1" dirty="0">
                <a:latin typeface="Times New Roman" panose="02020603050405020304" pitchFamily="18" charset="0"/>
                <a:cs typeface="Times New Roman" panose="02020603050405020304" pitchFamily="18" charset="0"/>
              </a:rPr>
              <a:t>Risk Takers</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1828800" y="1595991"/>
            <a:ext cx="8686800" cy="4031873"/>
          </a:xfrm>
          <a:prstGeom prst="rect">
            <a:avLst/>
          </a:prstGeom>
        </p:spPr>
        <p:txBody>
          <a:bodyPr wrap="square">
            <a:spAutoFit/>
          </a:bodyPr>
          <a:lstStyle/>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Immediate Review of Unsafe Behaviors or Practices</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Quarterly or Annual Performance Evaluations</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Weekly or Monthly Status Reports</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Informal Coaching and Mentoring</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Corrective Action Notices</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Disciplinary Action</a:t>
            </a:r>
          </a:p>
        </p:txBody>
      </p:sp>
    </p:spTree>
    <p:extLst>
      <p:ext uri="{BB962C8B-B14F-4D97-AF65-F5344CB8AC3E}">
        <p14:creationId xmlns:p14="http://schemas.microsoft.com/office/powerpoint/2010/main" val="2710963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4210" y="252406"/>
            <a:ext cx="10268712" cy="1082708"/>
          </a:xfrm>
        </p:spPr>
        <p:txBody>
          <a:bodyPr>
            <a:normAutofit/>
          </a:bodyPr>
          <a:lstStyle/>
          <a:p>
            <a:pPr algn="ctr"/>
            <a:r>
              <a:rPr lang="en-US" sz="3600" b="1" dirty="0">
                <a:latin typeface="Times New Roman" panose="02020603050405020304" pitchFamily="18" charset="0"/>
                <a:cs typeface="Times New Roman" panose="02020603050405020304" pitchFamily="18" charset="0"/>
              </a:rPr>
              <a:t>Methods of Corrective Actions</a:t>
            </a:r>
          </a:p>
        </p:txBody>
      </p:sp>
      <p:grpSp>
        <p:nvGrpSpPr>
          <p:cNvPr id="3" name="Group 2"/>
          <p:cNvGrpSpPr/>
          <p:nvPr/>
        </p:nvGrpSpPr>
        <p:grpSpPr>
          <a:xfrm>
            <a:off x="2071396" y="1526844"/>
            <a:ext cx="3601993" cy="4395070"/>
            <a:chOff x="443989" y="1414861"/>
            <a:chExt cx="3601993" cy="4395070"/>
          </a:xfrm>
        </p:grpSpPr>
        <p:sp>
          <p:nvSpPr>
            <p:cNvPr id="5" name="Freeform: Shape 23"/>
            <p:cNvSpPr/>
            <p:nvPr/>
          </p:nvSpPr>
          <p:spPr>
            <a:xfrm>
              <a:off x="443989" y="1414861"/>
              <a:ext cx="3601992" cy="780566"/>
            </a:xfrm>
            <a:custGeom>
              <a:avLst/>
              <a:gdLst>
                <a:gd name="connsiteX0" fmla="*/ 48263 w 3601992"/>
                <a:gd name="connsiteY0" fmla="*/ 0 h 780566"/>
                <a:gd name="connsiteX1" fmla="*/ 3553729 w 3601992"/>
                <a:gd name="connsiteY1" fmla="*/ 0 h 780566"/>
                <a:gd name="connsiteX2" fmla="*/ 3601992 w 3601992"/>
                <a:gd name="connsiteY2" fmla="*/ 48263 h 780566"/>
                <a:gd name="connsiteX3" fmla="*/ 3601992 w 3601992"/>
                <a:gd name="connsiteY3" fmla="*/ 780566 h 780566"/>
                <a:gd name="connsiteX4" fmla="*/ 0 w 3601992"/>
                <a:gd name="connsiteY4" fmla="*/ 780566 h 780566"/>
                <a:gd name="connsiteX5" fmla="*/ 0 w 3601992"/>
                <a:gd name="connsiteY5" fmla="*/ 48263 h 780566"/>
                <a:gd name="connsiteX6" fmla="*/ 48263 w 3601992"/>
                <a:gd name="connsiteY6" fmla="*/ 0 h 78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92" h="780566">
                  <a:moveTo>
                    <a:pt x="48263" y="0"/>
                  </a:moveTo>
                  <a:lnTo>
                    <a:pt x="3553729" y="0"/>
                  </a:lnTo>
                  <a:cubicBezTo>
                    <a:pt x="3580384" y="0"/>
                    <a:pt x="3601992" y="21608"/>
                    <a:pt x="3601992" y="48263"/>
                  </a:cubicBezTo>
                  <a:lnTo>
                    <a:pt x="3601992" y="780566"/>
                  </a:lnTo>
                  <a:lnTo>
                    <a:pt x="0" y="780566"/>
                  </a:lnTo>
                  <a:lnTo>
                    <a:pt x="0" y="48263"/>
                  </a:lnTo>
                  <a:cubicBezTo>
                    <a:pt x="0" y="21608"/>
                    <a:pt x="21608" y="0"/>
                    <a:pt x="48263" y="0"/>
                  </a:cubicBezTo>
                  <a:close/>
                </a:path>
              </a:pathLst>
            </a:custGeom>
            <a:solidFill>
              <a:srgbClr val="DA20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301874" y="1535746"/>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Methods</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43989" y="2251623"/>
              <a:ext cx="1772587" cy="17518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315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Verbal</a:t>
              </a:r>
            </a:p>
          </p:txBody>
        </p:sp>
        <p:sp>
          <p:nvSpPr>
            <p:cNvPr id="8" name="Rectangle 7"/>
            <p:cNvSpPr/>
            <p:nvPr/>
          </p:nvSpPr>
          <p:spPr>
            <a:xfrm>
              <a:off x="2273394" y="2251623"/>
              <a:ext cx="1772587" cy="17518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315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E-mail/Text</a:t>
              </a:r>
            </a:p>
          </p:txBody>
        </p:sp>
        <p:sp>
          <p:nvSpPr>
            <p:cNvPr id="9" name="Rectangle 8"/>
            <p:cNvSpPr/>
            <p:nvPr/>
          </p:nvSpPr>
          <p:spPr>
            <a:xfrm>
              <a:off x="443990" y="4058114"/>
              <a:ext cx="3601992" cy="17518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315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Written</a:t>
              </a:r>
            </a:p>
          </p:txBody>
        </p:sp>
        <p:grpSp>
          <p:nvGrpSpPr>
            <p:cNvPr id="10" name="Group 9"/>
            <p:cNvGrpSpPr/>
            <p:nvPr/>
          </p:nvGrpSpPr>
          <p:grpSpPr>
            <a:xfrm>
              <a:off x="1006846" y="2605532"/>
              <a:ext cx="646872" cy="615820"/>
              <a:chOff x="53975" y="155576"/>
              <a:chExt cx="1190625" cy="1133475"/>
            </a:xfrm>
            <a:solidFill>
              <a:schemeClr val="bg1"/>
            </a:solidFill>
          </p:grpSpPr>
          <p:sp>
            <p:nvSpPr>
              <p:cNvPr id="27" name="Freeform 44"/>
              <p:cNvSpPr>
                <a:spLocks noEditPoints="1"/>
              </p:cNvSpPr>
              <p:nvPr/>
            </p:nvSpPr>
            <p:spPr bwMode="auto">
              <a:xfrm>
                <a:off x="863600" y="684213"/>
                <a:ext cx="285750" cy="288925"/>
              </a:xfrm>
              <a:custGeom>
                <a:avLst/>
                <a:gdLst>
                  <a:gd name="T0" fmla="*/ 0 w 360"/>
                  <a:gd name="T1" fmla="*/ 200 h 362"/>
                  <a:gd name="T2" fmla="*/ 13 w 360"/>
                  <a:gd name="T3" fmla="*/ 251 h 362"/>
                  <a:gd name="T4" fmla="*/ 40 w 360"/>
                  <a:gd name="T5" fmla="*/ 296 h 362"/>
                  <a:gd name="T6" fmla="*/ 79 w 360"/>
                  <a:gd name="T7" fmla="*/ 331 h 362"/>
                  <a:gd name="T8" fmla="*/ 126 w 360"/>
                  <a:gd name="T9" fmla="*/ 353 h 362"/>
                  <a:gd name="T10" fmla="*/ 181 w 360"/>
                  <a:gd name="T11" fmla="*/ 362 h 362"/>
                  <a:gd name="T12" fmla="*/ 216 w 360"/>
                  <a:gd name="T13" fmla="*/ 359 h 362"/>
                  <a:gd name="T14" fmla="*/ 266 w 360"/>
                  <a:gd name="T15" fmla="*/ 340 h 362"/>
                  <a:gd name="T16" fmla="*/ 309 w 360"/>
                  <a:gd name="T17" fmla="*/ 309 h 362"/>
                  <a:gd name="T18" fmla="*/ 340 w 360"/>
                  <a:gd name="T19" fmla="*/ 266 h 362"/>
                  <a:gd name="T20" fmla="*/ 357 w 360"/>
                  <a:gd name="T21" fmla="*/ 218 h 362"/>
                  <a:gd name="T22" fmla="*/ 360 w 360"/>
                  <a:gd name="T23" fmla="*/ 181 h 362"/>
                  <a:gd name="T24" fmla="*/ 353 w 360"/>
                  <a:gd name="T25" fmla="*/ 128 h 362"/>
                  <a:gd name="T26" fmla="*/ 331 w 360"/>
                  <a:gd name="T27" fmla="*/ 79 h 362"/>
                  <a:gd name="T28" fmla="*/ 296 w 360"/>
                  <a:gd name="T29" fmla="*/ 41 h 362"/>
                  <a:gd name="T30" fmla="*/ 251 w 360"/>
                  <a:gd name="T31" fmla="*/ 15 h 362"/>
                  <a:gd name="T32" fmla="*/ 200 w 360"/>
                  <a:gd name="T33" fmla="*/ 2 h 362"/>
                  <a:gd name="T34" fmla="*/ 163 w 360"/>
                  <a:gd name="T35" fmla="*/ 2 h 362"/>
                  <a:gd name="T36" fmla="*/ 109 w 360"/>
                  <a:gd name="T37" fmla="*/ 15 h 362"/>
                  <a:gd name="T38" fmla="*/ 65 w 360"/>
                  <a:gd name="T39" fmla="*/ 41 h 362"/>
                  <a:gd name="T40" fmla="*/ 29 w 360"/>
                  <a:gd name="T41" fmla="*/ 79 h 362"/>
                  <a:gd name="T42" fmla="*/ 7 w 360"/>
                  <a:gd name="T43" fmla="*/ 128 h 362"/>
                  <a:gd name="T44" fmla="*/ 0 w 360"/>
                  <a:gd name="T45" fmla="*/ 181 h 362"/>
                  <a:gd name="T46" fmla="*/ 181 w 360"/>
                  <a:gd name="T47" fmla="*/ 39 h 362"/>
                  <a:gd name="T48" fmla="*/ 222 w 360"/>
                  <a:gd name="T49" fmla="*/ 44 h 362"/>
                  <a:gd name="T50" fmla="*/ 261 w 360"/>
                  <a:gd name="T51" fmla="*/ 63 h 362"/>
                  <a:gd name="T52" fmla="*/ 290 w 360"/>
                  <a:gd name="T53" fmla="*/ 91 h 362"/>
                  <a:gd name="T54" fmla="*/ 311 w 360"/>
                  <a:gd name="T55" fmla="*/ 126 h 362"/>
                  <a:gd name="T56" fmla="*/ 322 w 360"/>
                  <a:gd name="T57" fmla="*/ 166 h 362"/>
                  <a:gd name="T58" fmla="*/ 322 w 360"/>
                  <a:gd name="T59" fmla="*/ 196 h 362"/>
                  <a:gd name="T60" fmla="*/ 311 w 360"/>
                  <a:gd name="T61" fmla="*/ 237 h 362"/>
                  <a:gd name="T62" fmla="*/ 290 w 360"/>
                  <a:gd name="T63" fmla="*/ 272 h 362"/>
                  <a:gd name="T64" fmla="*/ 261 w 360"/>
                  <a:gd name="T65" fmla="*/ 300 h 362"/>
                  <a:gd name="T66" fmla="*/ 222 w 360"/>
                  <a:gd name="T67" fmla="*/ 316 h 362"/>
                  <a:gd name="T68" fmla="*/ 181 w 360"/>
                  <a:gd name="T69" fmla="*/ 324 h 362"/>
                  <a:gd name="T70" fmla="*/ 151 w 360"/>
                  <a:gd name="T71" fmla="*/ 320 h 362"/>
                  <a:gd name="T72" fmla="*/ 113 w 360"/>
                  <a:gd name="T73" fmla="*/ 307 h 362"/>
                  <a:gd name="T74" fmla="*/ 79 w 360"/>
                  <a:gd name="T75" fmla="*/ 281 h 362"/>
                  <a:gd name="T76" fmla="*/ 55 w 360"/>
                  <a:gd name="T77" fmla="*/ 250 h 362"/>
                  <a:gd name="T78" fmla="*/ 40 w 360"/>
                  <a:gd name="T79" fmla="*/ 209 h 362"/>
                  <a:gd name="T80" fmla="*/ 37 w 360"/>
                  <a:gd name="T81" fmla="*/ 181 h 362"/>
                  <a:gd name="T82" fmla="*/ 44 w 360"/>
                  <a:gd name="T83" fmla="*/ 139 h 362"/>
                  <a:gd name="T84" fmla="*/ 63 w 360"/>
                  <a:gd name="T85" fmla="*/ 102 h 362"/>
                  <a:gd name="T86" fmla="*/ 90 w 360"/>
                  <a:gd name="T87" fmla="*/ 72 h 362"/>
                  <a:gd name="T88" fmla="*/ 126 w 360"/>
                  <a:gd name="T89" fmla="*/ 50 h 362"/>
                  <a:gd name="T90" fmla="*/ 166 w 360"/>
                  <a:gd name="T91" fmla="*/ 3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0" h="362">
                    <a:moveTo>
                      <a:pt x="0" y="181"/>
                    </a:moveTo>
                    <a:lnTo>
                      <a:pt x="0" y="181"/>
                    </a:lnTo>
                    <a:lnTo>
                      <a:pt x="0" y="200"/>
                    </a:lnTo>
                    <a:lnTo>
                      <a:pt x="3" y="218"/>
                    </a:lnTo>
                    <a:lnTo>
                      <a:pt x="7" y="235"/>
                    </a:lnTo>
                    <a:lnTo>
                      <a:pt x="13" y="251"/>
                    </a:lnTo>
                    <a:lnTo>
                      <a:pt x="20" y="266"/>
                    </a:lnTo>
                    <a:lnTo>
                      <a:pt x="29" y="283"/>
                    </a:lnTo>
                    <a:lnTo>
                      <a:pt x="40" y="296"/>
                    </a:lnTo>
                    <a:lnTo>
                      <a:pt x="52" y="309"/>
                    </a:lnTo>
                    <a:lnTo>
                      <a:pt x="65" y="320"/>
                    </a:lnTo>
                    <a:lnTo>
                      <a:pt x="79" y="331"/>
                    </a:lnTo>
                    <a:lnTo>
                      <a:pt x="94" y="340"/>
                    </a:lnTo>
                    <a:lnTo>
                      <a:pt x="109" y="348"/>
                    </a:lnTo>
                    <a:lnTo>
                      <a:pt x="126" y="353"/>
                    </a:lnTo>
                    <a:lnTo>
                      <a:pt x="144" y="359"/>
                    </a:lnTo>
                    <a:lnTo>
                      <a:pt x="163" y="361"/>
                    </a:lnTo>
                    <a:lnTo>
                      <a:pt x="181" y="362"/>
                    </a:lnTo>
                    <a:lnTo>
                      <a:pt x="181" y="362"/>
                    </a:lnTo>
                    <a:lnTo>
                      <a:pt x="200" y="361"/>
                    </a:lnTo>
                    <a:lnTo>
                      <a:pt x="216" y="359"/>
                    </a:lnTo>
                    <a:lnTo>
                      <a:pt x="235" y="353"/>
                    </a:lnTo>
                    <a:lnTo>
                      <a:pt x="251" y="348"/>
                    </a:lnTo>
                    <a:lnTo>
                      <a:pt x="266" y="340"/>
                    </a:lnTo>
                    <a:lnTo>
                      <a:pt x="281" y="331"/>
                    </a:lnTo>
                    <a:lnTo>
                      <a:pt x="296" y="320"/>
                    </a:lnTo>
                    <a:lnTo>
                      <a:pt x="309" y="309"/>
                    </a:lnTo>
                    <a:lnTo>
                      <a:pt x="320" y="296"/>
                    </a:lnTo>
                    <a:lnTo>
                      <a:pt x="331" y="283"/>
                    </a:lnTo>
                    <a:lnTo>
                      <a:pt x="340" y="266"/>
                    </a:lnTo>
                    <a:lnTo>
                      <a:pt x="348" y="251"/>
                    </a:lnTo>
                    <a:lnTo>
                      <a:pt x="353" y="235"/>
                    </a:lnTo>
                    <a:lnTo>
                      <a:pt x="357" y="218"/>
                    </a:lnTo>
                    <a:lnTo>
                      <a:pt x="360" y="200"/>
                    </a:lnTo>
                    <a:lnTo>
                      <a:pt x="360" y="181"/>
                    </a:lnTo>
                    <a:lnTo>
                      <a:pt x="360" y="181"/>
                    </a:lnTo>
                    <a:lnTo>
                      <a:pt x="360" y="163"/>
                    </a:lnTo>
                    <a:lnTo>
                      <a:pt x="357" y="144"/>
                    </a:lnTo>
                    <a:lnTo>
                      <a:pt x="353" y="128"/>
                    </a:lnTo>
                    <a:lnTo>
                      <a:pt x="348" y="111"/>
                    </a:lnTo>
                    <a:lnTo>
                      <a:pt x="340" y="94"/>
                    </a:lnTo>
                    <a:lnTo>
                      <a:pt x="331" y="79"/>
                    </a:lnTo>
                    <a:lnTo>
                      <a:pt x="320" y="66"/>
                    </a:lnTo>
                    <a:lnTo>
                      <a:pt x="309" y="54"/>
                    </a:lnTo>
                    <a:lnTo>
                      <a:pt x="296" y="41"/>
                    </a:lnTo>
                    <a:lnTo>
                      <a:pt x="281" y="31"/>
                    </a:lnTo>
                    <a:lnTo>
                      <a:pt x="266" y="22"/>
                    </a:lnTo>
                    <a:lnTo>
                      <a:pt x="251" y="15"/>
                    </a:lnTo>
                    <a:lnTo>
                      <a:pt x="235" y="7"/>
                    </a:lnTo>
                    <a:lnTo>
                      <a:pt x="216" y="4"/>
                    </a:lnTo>
                    <a:lnTo>
                      <a:pt x="200" y="2"/>
                    </a:lnTo>
                    <a:lnTo>
                      <a:pt x="181" y="0"/>
                    </a:lnTo>
                    <a:lnTo>
                      <a:pt x="181" y="0"/>
                    </a:lnTo>
                    <a:lnTo>
                      <a:pt x="163" y="2"/>
                    </a:lnTo>
                    <a:lnTo>
                      <a:pt x="144" y="4"/>
                    </a:lnTo>
                    <a:lnTo>
                      <a:pt x="126" y="7"/>
                    </a:lnTo>
                    <a:lnTo>
                      <a:pt x="109" y="15"/>
                    </a:lnTo>
                    <a:lnTo>
                      <a:pt x="94" y="22"/>
                    </a:lnTo>
                    <a:lnTo>
                      <a:pt x="79" y="31"/>
                    </a:lnTo>
                    <a:lnTo>
                      <a:pt x="65" y="41"/>
                    </a:lnTo>
                    <a:lnTo>
                      <a:pt x="52" y="54"/>
                    </a:lnTo>
                    <a:lnTo>
                      <a:pt x="40" y="66"/>
                    </a:lnTo>
                    <a:lnTo>
                      <a:pt x="29" y="79"/>
                    </a:lnTo>
                    <a:lnTo>
                      <a:pt x="20" y="94"/>
                    </a:lnTo>
                    <a:lnTo>
                      <a:pt x="13" y="111"/>
                    </a:lnTo>
                    <a:lnTo>
                      <a:pt x="7" y="128"/>
                    </a:lnTo>
                    <a:lnTo>
                      <a:pt x="3" y="144"/>
                    </a:lnTo>
                    <a:lnTo>
                      <a:pt x="0" y="163"/>
                    </a:lnTo>
                    <a:lnTo>
                      <a:pt x="0" y="181"/>
                    </a:lnTo>
                    <a:lnTo>
                      <a:pt x="0" y="181"/>
                    </a:lnTo>
                    <a:close/>
                    <a:moveTo>
                      <a:pt x="181" y="39"/>
                    </a:moveTo>
                    <a:lnTo>
                      <a:pt x="181" y="39"/>
                    </a:lnTo>
                    <a:lnTo>
                      <a:pt x="194" y="39"/>
                    </a:lnTo>
                    <a:lnTo>
                      <a:pt x="209" y="42"/>
                    </a:lnTo>
                    <a:lnTo>
                      <a:pt x="222" y="44"/>
                    </a:lnTo>
                    <a:lnTo>
                      <a:pt x="235" y="50"/>
                    </a:lnTo>
                    <a:lnTo>
                      <a:pt x="248" y="55"/>
                    </a:lnTo>
                    <a:lnTo>
                      <a:pt x="261" y="63"/>
                    </a:lnTo>
                    <a:lnTo>
                      <a:pt x="270" y="72"/>
                    </a:lnTo>
                    <a:lnTo>
                      <a:pt x="281" y="81"/>
                    </a:lnTo>
                    <a:lnTo>
                      <a:pt x="290" y="91"/>
                    </a:lnTo>
                    <a:lnTo>
                      <a:pt x="298" y="102"/>
                    </a:lnTo>
                    <a:lnTo>
                      <a:pt x="305" y="113"/>
                    </a:lnTo>
                    <a:lnTo>
                      <a:pt x="311" y="126"/>
                    </a:lnTo>
                    <a:lnTo>
                      <a:pt x="316" y="139"/>
                    </a:lnTo>
                    <a:lnTo>
                      <a:pt x="320" y="152"/>
                    </a:lnTo>
                    <a:lnTo>
                      <a:pt x="322" y="166"/>
                    </a:lnTo>
                    <a:lnTo>
                      <a:pt x="322" y="181"/>
                    </a:lnTo>
                    <a:lnTo>
                      <a:pt x="322" y="181"/>
                    </a:lnTo>
                    <a:lnTo>
                      <a:pt x="322" y="196"/>
                    </a:lnTo>
                    <a:lnTo>
                      <a:pt x="320" y="209"/>
                    </a:lnTo>
                    <a:lnTo>
                      <a:pt x="316" y="224"/>
                    </a:lnTo>
                    <a:lnTo>
                      <a:pt x="311" y="237"/>
                    </a:lnTo>
                    <a:lnTo>
                      <a:pt x="305" y="250"/>
                    </a:lnTo>
                    <a:lnTo>
                      <a:pt x="298" y="261"/>
                    </a:lnTo>
                    <a:lnTo>
                      <a:pt x="290" y="272"/>
                    </a:lnTo>
                    <a:lnTo>
                      <a:pt x="281" y="281"/>
                    </a:lnTo>
                    <a:lnTo>
                      <a:pt x="270" y="290"/>
                    </a:lnTo>
                    <a:lnTo>
                      <a:pt x="261" y="300"/>
                    </a:lnTo>
                    <a:lnTo>
                      <a:pt x="248" y="307"/>
                    </a:lnTo>
                    <a:lnTo>
                      <a:pt x="235" y="313"/>
                    </a:lnTo>
                    <a:lnTo>
                      <a:pt x="222" y="316"/>
                    </a:lnTo>
                    <a:lnTo>
                      <a:pt x="209" y="320"/>
                    </a:lnTo>
                    <a:lnTo>
                      <a:pt x="194" y="322"/>
                    </a:lnTo>
                    <a:lnTo>
                      <a:pt x="181" y="324"/>
                    </a:lnTo>
                    <a:lnTo>
                      <a:pt x="181" y="324"/>
                    </a:lnTo>
                    <a:lnTo>
                      <a:pt x="166" y="322"/>
                    </a:lnTo>
                    <a:lnTo>
                      <a:pt x="151" y="320"/>
                    </a:lnTo>
                    <a:lnTo>
                      <a:pt x="139" y="316"/>
                    </a:lnTo>
                    <a:lnTo>
                      <a:pt x="126" y="313"/>
                    </a:lnTo>
                    <a:lnTo>
                      <a:pt x="113" y="307"/>
                    </a:lnTo>
                    <a:lnTo>
                      <a:pt x="100" y="300"/>
                    </a:lnTo>
                    <a:lnTo>
                      <a:pt x="90" y="290"/>
                    </a:lnTo>
                    <a:lnTo>
                      <a:pt x="79" y="281"/>
                    </a:lnTo>
                    <a:lnTo>
                      <a:pt x="70" y="272"/>
                    </a:lnTo>
                    <a:lnTo>
                      <a:pt x="63" y="261"/>
                    </a:lnTo>
                    <a:lnTo>
                      <a:pt x="55" y="250"/>
                    </a:lnTo>
                    <a:lnTo>
                      <a:pt x="50" y="237"/>
                    </a:lnTo>
                    <a:lnTo>
                      <a:pt x="44" y="224"/>
                    </a:lnTo>
                    <a:lnTo>
                      <a:pt x="40" y="209"/>
                    </a:lnTo>
                    <a:lnTo>
                      <a:pt x="39" y="196"/>
                    </a:lnTo>
                    <a:lnTo>
                      <a:pt x="37" y="181"/>
                    </a:lnTo>
                    <a:lnTo>
                      <a:pt x="37" y="181"/>
                    </a:lnTo>
                    <a:lnTo>
                      <a:pt x="39" y="166"/>
                    </a:lnTo>
                    <a:lnTo>
                      <a:pt x="40" y="152"/>
                    </a:lnTo>
                    <a:lnTo>
                      <a:pt x="44" y="139"/>
                    </a:lnTo>
                    <a:lnTo>
                      <a:pt x="50" y="126"/>
                    </a:lnTo>
                    <a:lnTo>
                      <a:pt x="55" y="113"/>
                    </a:lnTo>
                    <a:lnTo>
                      <a:pt x="63" y="102"/>
                    </a:lnTo>
                    <a:lnTo>
                      <a:pt x="70" y="91"/>
                    </a:lnTo>
                    <a:lnTo>
                      <a:pt x="79" y="81"/>
                    </a:lnTo>
                    <a:lnTo>
                      <a:pt x="90" y="72"/>
                    </a:lnTo>
                    <a:lnTo>
                      <a:pt x="100" y="63"/>
                    </a:lnTo>
                    <a:lnTo>
                      <a:pt x="113" y="55"/>
                    </a:lnTo>
                    <a:lnTo>
                      <a:pt x="126" y="50"/>
                    </a:lnTo>
                    <a:lnTo>
                      <a:pt x="139" y="44"/>
                    </a:lnTo>
                    <a:lnTo>
                      <a:pt x="151" y="42"/>
                    </a:lnTo>
                    <a:lnTo>
                      <a:pt x="166" y="39"/>
                    </a:lnTo>
                    <a:lnTo>
                      <a:pt x="181" y="39"/>
                    </a:lnTo>
                    <a:lnTo>
                      <a:pt x="181" y="3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45"/>
              <p:cNvSpPr>
                <a:spLocks noEditPoints="1"/>
              </p:cNvSpPr>
              <p:nvPr/>
            </p:nvSpPr>
            <p:spPr bwMode="auto">
              <a:xfrm>
                <a:off x="768350" y="985838"/>
                <a:ext cx="476250" cy="303213"/>
              </a:xfrm>
              <a:custGeom>
                <a:avLst/>
                <a:gdLst>
                  <a:gd name="T0" fmla="*/ 601 w 601"/>
                  <a:gd name="T1" fmla="*/ 181 h 381"/>
                  <a:gd name="T2" fmla="*/ 595 w 601"/>
                  <a:gd name="T3" fmla="*/ 144 h 381"/>
                  <a:gd name="T4" fmla="*/ 582 w 601"/>
                  <a:gd name="T5" fmla="*/ 111 h 381"/>
                  <a:gd name="T6" fmla="*/ 566 w 601"/>
                  <a:gd name="T7" fmla="*/ 80 h 381"/>
                  <a:gd name="T8" fmla="*/ 542 w 601"/>
                  <a:gd name="T9" fmla="*/ 54 h 381"/>
                  <a:gd name="T10" fmla="*/ 514 w 601"/>
                  <a:gd name="T11" fmla="*/ 32 h 381"/>
                  <a:gd name="T12" fmla="*/ 482 w 601"/>
                  <a:gd name="T13" fmla="*/ 15 h 381"/>
                  <a:gd name="T14" fmla="*/ 449 w 601"/>
                  <a:gd name="T15" fmla="*/ 4 h 381"/>
                  <a:gd name="T16" fmla="*/ 412 w 601"/>
                  <a:gd name="T17" fmla="*/ 0 h 381"/>
                  <a:gd name="T18" fmla="*/ 188 w 601"/>
                  <a:gd name="T19" fmla="*/ 0 h 381"/>
                  <a:gd name="T20" fmla="*/ 151 w 601"/>
                  <a:gd name="T21" fmla="*/ 4 h 381"/>
                  <a:gd name="T22" fmla="*/ 118 w 601"/>
                  <a:gd name="T23" fmla="*/ 15 h 381"/>
                  <a:gd name="T24" fmla="*/ 86 w 601"/>
                  <a:gd name="T25" fmla="*/ 32 h 381"/>
                  <a:gd name="T26" fmla="*/ 59 w 601"/>
                  <a:gd name="T27" fmla="*/ 54 h 381"/>
                  <a:gd name="T28" fmla="*/ 35 w 601"/>
                  <a:gd name="T29" fmla="*/ 80 h 381"/>
                  <a:gd name="T30" fmla="*/ 16 w 601"/>
                  <a:gd name="T31" fmla="*/ 111 h 381"/>
                  <a:gd name="T32" fmla="*/ 5 w 601"/>
                  <a:gd name="T33" fmla="*/ 144 h 381"/>
                  <a:gd name="T34" fmla="*/ 0 w 601"/>
                  <a:gd name="T35" fmla="*/ 181 h 381"/>
                  <a:gd name="T36" fmla="*/ 0 w 601"/>
                  <a:gd name="T37" fmla="*/ 185 h 381"/>
                  <a:gd name="T38" fmla="*/ 0 w 601"/>
                  <a:gd name="T39" fmla="*/ 363 h 381"/>
                  <a:gd name="T40" fmla="*/ 5 w 601"/>
                  <a:gd name="T41" fmla="*/ 376 h 381"/>
                  <a:gd name="T42" fmla="*/ 18 w 601"/>
                  <a:gd name="T43" fmla="*/ 381 h 381"/>
                  <a:gd name="T44" fmla="*/ 582 w 601"/>
                  <a:gd name="T45" fmla="*/ 381 h 381"/>
                  <a:gd name="T46" fmla="*/ 595 w 601"/>
                  <a:gd name="T47" fmla="*/ 376 h 381"/>
                  <a:gd name="T48" fmla="*/ 601 w 601"/>
                  <a:gd name="T49" fmla="*/ 363 h 381"/>
                  <a:gd name="T50" fmla="*/ 601 w 601"/>
                  <a:gd name="T51" fmla="*/ 185 h 381"/>
                  <a:gd name="T52" fmla="*/ 601 w 601"/>
                  <a:gd name="T53" fmla="*/ 181 h 381"/>
                  <a:gd name="T54" fmla="*/ 299 w 601"/>
                  <a:gd name="T55" fmla="*/ 252 h 381"/>
                  <a:gd name="T56" fmla="*/ 299 w 601"/>
                  <a:gd name="T57" fmla="*/ 48 h 381"/>
                  <a:gd name="T58" fmla="*/ 38 w 601"/>
                  <a:gd name="T59" fmla="*/ 187 h 381"/>
                  <a:gd name="T60" fmla="*/ 38 w 601"/>
                  <a:gd name="T61" fmla="*/ 185 h 381"/>
                  <a:gd name="T62" fmla="*/ 40 w 601"/>
                  <a:gd name="T63" fmla="*/ 170 h 381"/>
                  <a:gd name="T64" fmla="*/ 46 w 601"/>
                  <a:gd name="T65" fmla="*/ 141 h 381"/>
                  <a:gd name="T66" fmla="*/ 59 w 601"/>
                  <a:gd name="T67" fmla="*/ 115 h 381"/>
                  <a:gd name="T68" fmla="*/ 74 w 601"/>
                  <a:gd name="T69" fmla="*/ 93 h 381"/>
                  <a:gd name="T70" fmla="*/ 94 w 601"/>
                  <a:gd name="T71" fmla="*/ 72 h 381"/>
                  <a:gd name="T72" fmla="*/ 118 w 601"/>
                  <a:gd name="T73" fmla="*/ 56 h 381"/>
                  <a:gd name="T74" fmla="*/ 146 w 601"/>
                  <a:gd name="T75" fmla="*/ 45 h 381"/>
                  <a:gd name="T76" fmla="*/ 173 w 601"/>
                  <a:gd name="T77" fmla="*/ 39 h 381"/>
                  <a:gd name="T78" fmla="*/ 257 w 601"/>
                  <a:gd name="T79" fmla="*/ 39 h 381"/>
                  <a:gd name="T80" fmla="*/ 225 w 601"/>
                  <a:gd name="T81" fmla="*/ 76 h 381"/>
                  <a:gd name="T82" fmla="*/ 222 w 601"/>
                  <a:gd name="T83" fmla="*/ 83 h 381"/>
                  <a:gd name="T84" fmla="*/ 222 w 601"/>
                  <a:gd name="T85" fmla="*/ 93 h 381"/>
                  <a:gd name="T86" fmla="*/ 281 w 601"/>
                  <a:gd name="T87" fmla="*/ 339 h 381"/>
                  <a:gd name="T88" fmla="*/ 38 w 601"/>
                  <a:gd name="T89" fmla="*/ 342 h 381"/>
                  <a:gd name="T90" fmla="*/ 562 w 601"/>
                  <a:gd name="T91" fmla="*/ 342 h 381"/>
                  <a:gd name="T92" fmla="*/ 316 w 601"/>
                  <a:gd name="T93" fmla="*/ 342 h 381"/>
                  <a:gd name="T94" fmla="*/ 379 w 601"/>
                  <a:gd name="T95" fmla="*/ 93 h 381"/>
                  <a:gd name="T96" fmla="*/ 379 w 601"/>
                  <a:gd name="T97" fmla="*/ 87 h 381"/>
                  <a:gd name="T98" fmla="*/ 377 w 601"/>
                  <a:gd name="T99" fmla="*/ 80 h 381"/>
                  <a:gd name="T100" fmla="*/ 344 w 601"/>
                  <a:gd name="T101" fmla="*/ 39 h 381"/>
                  <a:gd name="T102" fmla="*/ 412 w 601"/>
                  <a:gd name="T103" fmla="*/ 39 h 381"/>
                  <a:gd name="T104" fmla="*/ 442 w 601"/>
                  <a:gd name="T105" fmla="*/ 41 h 381"/>
                  <a:gd name="T106" fmla="*/ 469 w 601"/>
                  <a:gd name="T107" fmla="*/ 50 h 381"/>
                  <a:gd name="T108" fmla="*/ 493 w 601"/>
                  <a:gd name="T109" fmla="*/ 63 h 381"/>
                  <a:gd name="T110" fmla="*/ 516 w 601"/>
                  <a:gd name="T111" fmla="*/ 82 h 381"/>
                  <a:gd name="T112" fmla="*/ 534 w 601"/>
                  <a:gd name="T113" fmla="*/ 104 h 381"/>
                  <a:gd name="T114" fmla="*/ 549 w 601"/>
                  <a:gd name="T115" fmla="*/ 128 h 381"/>
                  <a:gd name="T116" fmla="*/ 558 w 601"/>
                  <a:gd name="T117" fmla="*/ 156 h 381"/>
                  <a:gd name="T118" fmla="*/ 562 w 601"/>
                  <a:gd name="T119" fmla="*/ 185 h 381"/>
                  <a:gd name="T120" fmla="*/ 562 w 601"/>
                  <a:gd name="T121" fmla="*/ 18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1" h="381">
                    <a:moveTo>
                      <a:pt x="601" y="181"/>
                    </a:moveTo>
                    <a:lnTo>
                      <a:pt x="601" y="181"/>
                    </a:lnTo>
                    <a:lnTo>
                      <a:pt x="599" y="163"/>
                    </a:lnTo>
                    <a:lnTo>
                      <a:pt x="595" y="144"/>
                    </a:lnTo>
                    <a:lnTo>
                      <a:pt x="590" y="128"/>
                    </a:lnTo>
                    <a:lnTo>
                      <a:pt x="582" y="111"/>
                    </a:lnTo>
                    <a:lnTo>
                      <a:pt x="575" y="95"/>
                    </a:lnTo>
                    <a:lnTo>
                      <a:pt x="566" y="80"/>
                    </a:lnTo>
                    <a:lnTo>
                      <a:pt x="554" y="65"/>
                    </a:lnTo>
                    <a:lnTo>
                      <a:pt x="542" y="54"/>
                    </a:lnTo>
                    <a:lnTo>
                      <a:pt x="529" y="41"/>
                    </a:lnTo>
                    <a:lnTo>
                      <a:pt x="514" y="32"/>
                    </a:lnTo>
                    <a:lnTo>
                      <a:pt x="499" y="22"/>
                    </a:lnTo>
                    <a:lnTo>
                      <a:pt x="482" y="15"/>
                    </a:lnTo>
                    <a:lnTo>
                      <a:pt x="466" y="8"/>
                    </a:lnTo>
                    <a:lnTo>
                      <a:pt x="449" y="4"/>
                    </a:lnTo>
                    <a:lnTo>
                      <a:pt x="431" y="0"/>
                    </a:lnTo>
                    <a:lnTo>
                      <a:pt x="412" y="0"/>
                    </a:lnTo>
                    <a:lnTo>
                      <a:pt x="188" y="0"/>
                    </a:lnTo>
                    <a:lnTo>
                      <a:pt x="188" y="0"/>
                    </a:lnTo>
                    <a:lnTo>
                      <a:pt x="170" y="0"/>
                    </a:lnTo>
                    <a:lnTo>
                      <a:pt x="151" y="4"/>
                    </a:lnTo>
                    <a:lnTo>
                      <a:pt x="135" y="8"/>
                    </a:lnTo>
                    <a:lnTo>
                      <a:pt x="118" y="15"/>
                    </a:lnTo>
                    <a:lnTo>
                      <a:pt x="101" y="22"/>
                    </a:lnTo>
                    <a:lnTo>
                      <a:pt x="86" y="32"/>
                    </a:lnTo>
                    <a:lnTo>
                      <a:pt x="72" y="41"/>
                    </a:lnTo>
                    <a:lnTo>
                      <a:pt x="59" y="54"/>
                    </a:lnTo>
                    <a:lnTo>
                      <a:pt x="46" y="67"/>
                    </a:lnTo>
                    <a:lnTo>
                      <a:pt x="35" y="80"/>
                    </a:lnTo>
                    <a:lnTo>
                      <a:pt x="25" y="95"/>
                    </a:lnTo>
                    <a:lnTo>
                      <a:pt x="16" y="111"/>
                    </a:lnTo>
                    <a:lnTo>
                      <a:pt x="11" y="128"/>
                    </a:lnTo>
                    <a:lnTo>
                      <a:pt x="5" y="144"/>
                    </a:lnTo>
                    <a:lnTo>
                      <a:pt x="1" y="163"/>
                    </a:lnTo>
                    <a:lnTo>
                      <a:pt x="0" y="181"/>
                    </a:lnTo>
                    <a:lnTo>
                      <a:pt x="0" y="181"/>
                    </a:lnTo>
                    <a:lnTo>
                      <a:pt x="0" y="185"/>
                    </a:lnTo>
                    <a:lnTo>
                      <a:pt x="0" y="363"/>
                    </a:lnTo>
                    <a:lnTo>
                      <a:pt x="0" y="363"/>
                    </a:lnTo>
                    <a:lnTo>
                      <a:pt x="1" y="370"/>
                    </a:lnTo>
                    <a:lnTo>
                      <a:pt x="5" y="376"/>
                    </a:lnTo>
                    <a:lnTo>
                      <a:pt x="11" y="379"/>
                    </a:lnTo>
                    <a:lnTo>
                      <a:pt x="18" y="381"/>
                    </a:lnTo>
                    <a:lnTo>
                      <a:pt x="582" y="381"/>
                    </a:lnTo>
                    <a:lnTo>
                      <a:pt x="582" y="381"/>
                    </a:lnTo>
                    <a:lnTo>
                      <a:pt x="590" y="379"/>
                    </a:lnTo>
                    <a:lnTo>
                      <a:pt x="595" y="376"/>
                    </a:lnTo>
                    <a:lnTo>
                      <a:pt x="599" y="370"/>
                    </a:lnTo>
                    <a:lnTo>
                      <a:pt x="601" y="363"/>
                    </a:lnTo>
                    <a:lnTo>
                      <a:pt x="601" y="185"/>
                    </a:lnTo>
                    <a:lnTo>
                      <a:pt x="601" y="185"/>
                    </a:lnTo>
                    <a:lnTo>
                      <a:pt x="601" y="181"/>
                    </a:lnTo>
                    <a:lnTo>
                      <a:pt x="601" y="181"/>
                    </a:lnTo>
                    <a:close/>
                    <a:moveTo>
                      <a:pt x="340" y="93"/>
                    </a:moveTo>
                    <a:lnTo>
                      <a:pt x="299" y="252"/>
                    </a:lnTo>
                    <a:lnTo>
                      <a:pt x="260" y="93"/>
                    </a:lnTo>
                    <a:lnTo>
                      <a:pt x="299" y="48"/>
                    </a:lnTo>
                    <a:lnTo>
                      <a:pt x="340" y="93"/>
                    </a:lnTo>
                    <a:close/>
                    <a:moveTo>
                      <a:pt x="38" y="187"/>
                    </a:moveTo>
                    <a:lnTo>
                      <a:pt x="38" y="187"/>
                    </a:lnTo>
                    <a:lnTo>
                      <a:pt x="38" y="185"/>
                    </a:lnTo>
                    <a:lnTo>
                      <a:pt x="38" y="185"/>
                    </a:lnTo>
                    <a:lnTo>
                      <a:pt x="40" y="170"/>
                    </a:lnTo>
                    <a:lnTo>
                      <a:pt x="42" y="156"/>
                    </a:lnTo>
                    <a:lnTo>
                      <a:pt x="46" y="141"/>
                    </a:lnTo>
                    <a:lnTo>
                      <a:pt x="51" y="128"/>
                    </a:lnTo>
                    <a:lnTo>
                      <a:pt x="59" y="115"/>
                    </a:lnTo>
                    <a:lnTo>
                      <a:pt x="66" y="104"/>
                    </a:lnTo>
                    <a:lnTo>
                      <a:pt x="74" y="93"/>
                    </a:lnTo>
                    <a:lnTo>
                      <a:pt x="85" y="82"/>
                    </a:lnTo>
                    <a:lnTo>
                      <a:pt x="94" y="72"/>
                    </a:lnTo>
                    <a:lnTo>
                      <a:pt x="107" y="63"/>
                    </a:lnTo>
                    <a:lnTo>
                      <a:pt x="118" y="56"/>
                    </a:lnTo>
                    <a:lnTo>
                      <a:pt x="131" y="50"/>
                    </a:lnTo>
                    <a:lnTo>
                      <a:pt x="146" y="45"/>
                    </a:lnTo>
                    <a:lnTo>
                      <a:pt x="159" y="41"/>
                    </a:lnTo>
                    <a:lnTo>
                      <a:pt x="173" y="39"/>
                    </a:lnTo>
                    <a:lnTo>
                      <a:pt x="188" y="39"/>
                    </a:lnTo>
                    <a:lnTo>
                      <a:pt x="257" y="39"/>
                    </a:lnTo>
                    <a:lnTo>
                      <a:pt x="225" y="76"/>
                    </a:lnTo>
                    <a:lnTo>
                      <a:pt x="225" y="76"/>
                    </a:lnTo>
                    <a:lnTo>
                      <a:pt x="223" y="80"/>
                    </a:lnTo>
                    <a:lnTo>
                      <a:pt x="222" y="83"/>
                    </a:lnTo>
                    <a:lnTo>
                      <a:pt x="220" y="87"/>
                    </a:lnTo>
                    <a:lnTo>
                      <a:pt x="222" y="93"/>
                    </a:lnTo>
                    <a:lnTo>
                      <a:pt x="281" y="339"/>
                    </a:lnTo>
                    <a:lnTo>
                      <a:pt x="281" y="339"/>
                    </a:lnTo>
                    <a:lnTo>
                      <a:pt x="284" y="342"/>
                    </a:lnTo>
                    <a:lnTo>
                      <a:pt x="38" y="342"/>
                    </a:lnTo>
                    <a:lnTo>
                      <a:pt x="38" y="187"/>
                    </a:lnTo>
                    <a:close/>
                    <a:moveTo>
                      <a:pt x="562" y="342"/>
                    </a:moveTo>
                    <a:lnTo>
                      <a:pt x="316" y="342"/>
                    </a:lnTo>
                    <a:lnTo>
                      <a:pt x="316" y="342"/>
                    </a:lnTo>
                    <a:lnTo>
                      <a:pt x="320" y="339"/>
                    </a:lnTo>
                    <a:lnTo>
                      <a:pt x="379" y="93"/>
                    </a:lnTo>
                    <a:lnTo>
                      <a:pt x="379" y="93"/>
                    </a:lnTo>
                    <a:lnTo>
                      <a:pt x="379" y="87"/>
                    </a:lnTo>
                    <a:lnTo>
                      <a:pt x="379" y="83"/>
                    </a:lnTo>
                    <a:lnTo>
                      <a:pt x="377" y="80"/>
                    </a:lnTo>
                    <a:lnTo>
                      <a:pt x="375" y="76"/>
                    </a:lnTo>
                    <a:lnTo>
                      <a:pt x="344" y="39"/>
                    </a:lnTo>
                    <a:lnTo>
                      <a:pt x="412" y="39"/>
                    </a:lnTo>
                    <a:lnTo>
                      <a:pt x="412" y="39"/>
                    </a:lnTo>
                    <a:lnTo>
                      <a:pt x="427" y="39"/>
                    </a:lnTo>
                    <a:lnTo>
                      <a:pt x="442" y="41"/>
                    </a:lnTo>
                    <a:lnTo>
                      <a:pt x="455" y="45"/>
                    </a:lnTo>
                    <a:lnTo>
                      <a:pt x="469" y="50"/>
                    </a:lnTo>
                    <a:lnTo>
                      <a:pt x="482" y="56"/>
                    </a:lnTo>
                    <a:lnTo>
                      <a:pt x="493" y="63"/>
                    </a:lnTo>
                    <a:lnTo>
                      <a:pt x="506" y="72"/>
                    </a:lnTo>
                    <a:lnTo>
                      <a:pt x="516" y="82"/>
                    </a:lnTo>
                    <a:lnTo>
                      <a:pt x="527" y="93"/>
                    </a:lnTo>
                    <a:lnTo>
                      <a:pt x="534" y="104"/>
                    </a:lnTo>
                    <a:lnTo>
                      <a:pt x="542" y="115"/>
                    </a:lnTo>
                    <a:lnTo>
                      <a:pt x="549" y="128"/>
                    </a:lnTo>
                    <a:lnTo>
                      <a:pt x="554" y="141"/>
                    </a:lnTo>
                    <a:lnTo>
                      <a:pt x="558" y="156"/>
                    </a:lnTo>
                    <a:lnTo>
                      <a:pt x="560" y="170"/>
                    </a:lnTo>
                    <a:lnTo>
                      <a:pt x="562" y="185"/>
                    </a:lnTo>
                    <a:lnTo>
                      <a:pt x="562" y="185"/>
                    </a:lnTo>
                    <a:lnTo>
                      <a:pt x="562" y="187"/>
                    </a:lnTo>
                    <a:lnTo>
                      <a:pt x="562" y="3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46"/>
              <p:cNvSpPr>
                <a:spLocks noEditPoints="1"/>
              </p:cNvSpPr>
              <p:nvPr/>
            </p:nvSpPr>
            <p:spPr bwMode="auto">
              <a:xfrm>
                <a:off x="149225" y="684213"/>
                <a:ext cx="288925" cy="288925"/>
              </a:xfrm>
              <a:custGeom>
                <a:avLst/>
                <a:gdLst>
                  <a:gd name="T0" fmla="*/ 199 w 362"/>
                  <a:gd name="T1" fmla="*/ 361 h 362"/>
                  <a:gd name="T2" fmla="*/ 251 w 362"/>
                  <a:gd name="T3" fmla="*/ 348 h 362"/>
                  <a:gd name="T4" fmla="*/ 296 w 362"/>
                  <a:gd name="T5" fmla="*/ 320 h 362"/>
                  <a:gd name="T6" fmla="*/ 331 w 362"/>
                  <a:gd name="T7" fmla="*/ 283 h 362"/>
                  <a:gd name="T8" fmla="*/ 353 w 362"/>
                  <a:gd name="T9" fmla="*/ 235 h 362"/>
                  <a:gd name="T10" fmla="*/ 362 w 362"/>
                  <a:gd name="T11" fmla="*/ 181 h 362"/>
                  <a:gd name="T12" fmla="*/ 359 w 362"/>
                  <a:gd name="T13" fmla="*/ 144 h 362"/>
                  <a:gd name="T14" fmla="*/ 340 w 362"/>
                  <a:gd name="T15" fmla="*/ 94 h 362"/>
                  <a:gd name="T16" fmla="*/ 309 w 362"/>
                  <a:gd name="T17" fmla="*/ 54 h 362"/>
                  <a:gd name="T18" fmla="*/ 268 w 362"/>
                  <a:gd name="T19" fmla="*/ 22 h 362"/>
                  <a:gd name="T20" fmla="*/ 218 w 362"/>
                  <a:gd name="T21" fmla="*/ 4 h 362"/>
                  <a:gd name="T22" fmla="*/ 181 w 362"/>
                  <a:gd name="T23" fmla="*/ 0 h 362"/>
                  <a:gd name="T24" fmla="*/ 127 w 362"/>
                  <a:gd name="T25" fmla="*/ 7 h 362"/>
                  <a:gd name="T26" fmla="*/ 79 w 362"/>
                  <a:gd name="T27" fmla="*/ 31 h 362"/>
                  <a:gd name="T28" fmla="*/ 40 w 362"/>
                  <a:gd name="T29" fmla="*/ 66 h 362"/>
                  <a:gd name="T30" fmla="*/ 14 w 362"/>
                  <a:gd name="T31" fmla="*/ 111 h 362"/>
                  <a:gd name="T32" fmla="*/ 2 w 362"/>
                  <a:gd name="T33" fmla="*/ 163 h 362"/>
                  <a:gd name="T34" fmla="*/ 2 w 362"/>
                  <a:gd name="T35" fmla="*/ 200 h 362"/>
                  <a:gd name="T36" fmla="*/ 14 w 362"/>
                  <a:gd name="T37" fmla="*/ 251 h 362"/>
                  <a:gd name="T38" fmla="*/ 40 w 362"/>
                  <a:gd name="T39" fmla="*/ 296 h 362"/>
                  <a:gd name="T40" fmla="*/ 79 w 362"/>
                  <a:gd name="T41" fmla="*/ 331 h 362"/>
                  <a:gd name="T42" fmla="*/ 127 w 362"/>
                  <a:gd name="T43" fmla="*/ 353 h 362"/>
                  <a:gd name="T44" fmla="*/ 181 w 362"/>
                  <a:gd name="T45" fmla="*/ 362 h 362"/>
                  <a:gd name="T46" fmla="*/ 181 w 362"/>
                  <a:gd name="T47" fmla="*/ 39 h 362"/>
                  <a:gd name="T48" fmla="*/ 224 w 362"/>
                  <a:gd name="T49" fmla="*/ 44 h 362"/>
                  <a:gd name="T50" fmla="*/ 261 w 362"/>
                  <a:gd name="T51" fmla="*/ 63 h 362"/>
                  <a:gd name="T52" fmla="*/ 290 w 362"/>
                  <a:gd name="T53" fmla="*/ 91 h 362"/>
                  <a:gd name="T54" fmla="*/ 312 w 362"/>
                  <a:gd name="T55" fmla="*/ 126 h 362"/>
                  <a:gd name="T56" fmla="*/ 323 w 362"/>
                  <a:gd name="T57" fmla="*/ 166 h 362"/>
                  <a:gd name="T58" fmla="*/ 323 w 362"/>
                  <a:gd name="T59" fmla="*/ 196 h 362"/>
                  <a:gd name="T60" fmla="*/ 312 w 362"/>
                  <a:gd name="T61" fmla="*/ 237 h 362"/>
                  <a:gd name="T62" fmla="*/ 290 w 362"/>
                  <a:gd name="T63" fmla="*/ 272 h 362"/>
                  <a:gd name="T64" fmla="*/ 261 w 362"/>
                  <a:gd name="T65" fmla="*/ 300 h 362"/>
                  <a:gd name="T66" fmla="*/ 224 w 362"/>
                  <a:gd name="T67" fmla="*/ 316 h 362"/>
                  <a:gd name="T68" fmla="*/ 181 w 362"/>
                  <a:gd name="T69" fmla="*/ 324 h 362"/>
                  <a:gd name="T70" fmla="*/ 151 w 362"/>
                  <a:gd name="T71" fmla="*/ 320 h 362"/>
                  <a:gd name="T72" fmla="*/ 113 w 362"/>
                  <a:gd name="T73" fmla="*/ 307 h 362"/>
                  <a:gd name="T74" fmla="*/ 79 w 362"/>
                  <a:gd name="T75" fmla="*/ 281 h 362"/>
                  <a:gd name="T76" fmla="*/ 55 w 362"/>
                  <a:gd name="T77" fmla="*/ 250 h 362"/>
                  <a:gd name="T78" fmla="*/ 40 w 362"/>
                  <a:gd name="T79" fmla="*/ 209 h 362"/>
                  <a:gd name="T80" fmla="*/ 39 w 362"/>
                  <a:gd name="T81" fmla="*/ 181 h 362"/>
                  <a:gd name="T82" fmla="*/ 44 w 362"/>
                  <a:gd name="T83" fmla="*/ 139 h 362"/>
                  <a:gd name="T84" fmla="*/ 63 w 362"/>
                  <a:gd name="T85" fmla="*/ 102 h 362"/>
                  <a:gd name="T86" fmla="*/ 90 w 362"/>
                  <a:gd name="T87" fmla="*/ 72 h 362"/>
                  <a:gd name="T88" fmla="*/ 125 w 362"/>
                  <a:gd name="T89" fmla="*/ 50 h 362"/>
                  <a:gd name="T90" fmla="*/ 166 w 362"/>
                  <a:gd name="T91" fmla="*/ 3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2" h="362">
                    <a:moveTo>
                      <a:pt x="181" y="362"/>
                    </a:moveTo>
                    <a:lnTo>
                      <a:pt x="181" y="362"/>
                    </a:lnTo>
                    <a:lnTo>
                      <a:pt x="199" y="361"/>
                    </a:lnTo>
                    <a:lnTo>
                      <a:pt x="218" y="359"/>
                    </a:lnTo>
                    <a:lnTo>
                      <a:pt x="235" y="353"/>
                    </a:lnTo>
                    <a:lnTo>
                      <a:pt x="251" y="348"/>
                    </a:lnTo>
                    <a:lnTo>
                      <a:pt x="268" y="340"/>
                    </a:lnTo>
                    <a:lnTo>
                      <a:pt x="283" y="331"/>
                    </a:lnTo>
                    <a:lnTo>
                      <a:pt x="296" y="320"/>
                    </a:lnTo>
                    <a:lnTo>
                      <a:pt x="309" y="309"/>
                    </a:lnTo>
                    <a:lnTo>
                      <a:pt x="320" y="296"/>
                    </a:lnTo>
                    <a:lnTo>
                      <a:pt x="331" y="283"/>
                    </a:lnTo>
                    <a:lnTo>
                      <a:pt x="340" y="266"/>
                    </a:lnTo>
                    <a:lnTo>
                      <a:pt x="347" y="251"/>
                    </a:lnTo>
                    <a:lnTo>
                      <a:pt x="353" y="235"/>
                    </a:lnTo>
                    <a:lnTo>
                      <a:pt x="359" y="218"/>
                    </a:lnTo>
                    <a:lnTo>
                      <a:pt x="360" y="200"/>
                    </a:lnTo>
                    <a:lnTo>
                      <a:pt x="362" y="181"/>
                    </a:lnTo>
                    <a:lnTo>
                      <a:pt x="362" y="181"/>
                    </a:lnTo>
                    <a:lnTo>
                      <a:pt x="360" y="163"/>
                    </a:lnTo>
                    <a:lnTo>
                      <a:pt x="359" y="144"/>
                    </a:lnTo>
                    <a:lnTo>
                      <a:pt x="353" y="128"/>
                    </a:lnTo>
                    <a:lnTo>
                      <a:pt x="347" y="111"/>
                    </a:lnTo>
                    <a:lnTo>
                      <a:pt x="340" y="94"/>
                    </a:lnTo>
                    <a:lnTo>
                      <a:pt x="331" y="79"/>
                    </a:lnTo>
                    <a:lnTo>
                      <a:pt x="320" y="66"/>
                    </a:lnTo>
                    <a:lnTo>
                      <a:pt x="309" y="54"/>
                    </a:lnTo>
                    <a:lnTo>
                      <a:pt x="296" y="41"/>
                    </a:lnTo>
                    <a:lnTo>
                      <a:pt x="283" y="31"/>
                    </a:lnTo>
                    <a:lnTo>
                      <a:pt x="268" y="22"/>
                    </a:lnTo>
                    <a:lnTo>
                      <a:pt x="251" y="15"/>
                    </a:lnTo>
                    <a:lnTo>
                      <a:pt x="235" y="7"/>
                    </a:lnTo>
                    <a:lnTo>
                      <a:pt x="218" y="4"/>
                    </a:lnTo>
                    <a:lnTo>
                      <a:pt x="199" y="2"/>
                    </a:lnTo>
                    <a:lnTo>
                      <a:pt x="181" y="0"/>
                    </a:lnTo>
                    <a:lnTo>
                      <a:pt x="181" y="0"/>
                    </a:lnTo>
                    <a:lnTo>
                      <a:pt x="162" y="2"/>
                    </a:lnTo>
                    <a:lnTo>
                      <a:pt x="144" y="4"/>
                    </a:lnTo>
                    <a:lnTo>
                      <a:pt x="127" y="7"/>
                    </a:lnTo>
                    <a:lnTo>
                      <a:pt x="111" y="15"/>
                    </a:lnTo>
                    <a:lnTo>
                      <a:pt x="94" y="22"/>
                    </a:lnTo>
                    <a:lnTo>
                      <a:pt x="79" y="31"/>
                    </a:lnTo>
                    <a:lnTo>
                      <a:pt x="66" y="41"/>
                    </a:lnTo>
                    <a:lnTo>
                      <a:pt x="53" y="54"/>
                    </a:lnTo>
                    <a:lnTo>
                      <a:pt x="40" y="66"/>
                    </a:lnTo>
                    <a:lnTo>
                      <a:pt x="31" y="79"/>
                    </a:lnTo>
                    <a:lnTo>
                      <a:pt x="22" y="94"/>
                    </a:lnTo>
                    <a:lnTo>
                      <a:pt x="14" y="111"/>
                    </a:lnTo>
                    <a:lnTo>
                      <a:pt x="7" y="128"/>
                    </a:lnTo>
                    <a:lnTo>
                      <a:pt x="3" y="144"/>
                    </a:lnTo>
                    <a:lnTo>
                      <a:pt x="2" y="163"/>
                    </a:lnTo>
                    <a:lnTo>
                      <a:pt x="0" y="181"/>
                    </a:lnTo>
                    <a:lnTo>
                      <a:pt x="0" y="181"/>
                    </a:lnTo>
                    <a:lnTo>
                      <a:pt x="2" y="200"/>
                    </a:lnTo>
                    <a:lnTo>
                      <a:pt x="3" y="218"/>
                    </a:lnTo>
                    <a:lnTo>
                      <a:pt x="7" y="235"/>
                    </a:lnTo>
                    <a:lnTo>
                      <a:pt x="14" y="251"/>
                    </a:lnTo>
                    <a:lnTo>
                      <a:pt x="22" y="266"/>
                    </a:lnTo>
                    <a:lnTo>
                      <a:pt x="31" y="283"/>
                    </a:lnTo>
                    <a:lnTo>
                      <a:pt x="40" y="296"/>
                    </a:lnTo>
                    <a:lnTo>
                      <a:pt x="53" y="309"/>
                    </a:lnTo>
                    <a:lnTo>
                      <a:pt x="66" y="320"/>
                    </a:lnTo>
                    <a:lnTo>
                      <a:pt x="79" y="331"/>
                    </a:lnTo>
                    <a:lnTo>
                      <a:pt x="94" y="340"/>
                    </a:lnTo>
                    <a:lnTo>
                      <a:pt x="111" y="348"/>
                    </a:lnTo>
                    <a:lnTo>
                      <a:pt x="127" y="353"/>
                    </a:lnTo>
                    <a:lnTo>
                      <a:pt x="144" y="359"/>
                    </a:lnTo>
                    <a:lnTo>
                      <a:pt x="162" y="361"/>
                    </a:lnTo>
                    <a:lnTo>
                      <a:pt x="181" y="362"/>
                    </a:lnTo>
                    <a:lnTo>
                      <a:pt x="181" y="362"/>
                    </a:lnTo>
                    <a:close/>
                    <a:moveTo>
                      <a:pt x="181" y="39"/>
                    </a:moveTo>
                    <a:lnTo>
                      <a:pt x="181" y="39"/>
                    </a:lnTo>
                    <a:lnTo>
                      <a:pt x="196" y="39"/>
                    </a:lnTo>
                    <a:lnTo>
                      <a:pt x="209" y="42"/>
                    </a:lnTo>
                    <a:lnTo>
                      <a:pt x="224" y="44"/>
                    </a:lnTo>
                    <a:lnTo>
                      <a:pt x="236" y="50"/>
                    </a:lnTo>
                    <a:lnTo>
                      <a:pt x="249" y="55"/>
                    </a:lnTo>
                    <a:lnTo>
                      <a:pt x="261" y="63"/>
                    </a:lnTo>
                    <a:lnTo>
                      <a:pt x="272" y="72"/>
                    </a:lnTo>
                    <a:lnTo>
                      <a:pt x="281" y="81"/>
                    </a:lnTo>
                    <a:lnTo>
                      <a:pt x="290" y="91"/>
                    </a:lnTo>
                    <a:lnTo>
                      <a:pt x="299" y="102"/>
                    </a:lnTo>
                    <a:lnTo>
                      <a:pt x="307" y="113"/>
                    </a:lnTo>
                    <a:lnTo>
                      <a:pt x="312" y="126"/>
                    </a:lnTo>
                    <a:lnTo>
                      <a:pt x="316" y="139"/>
                    </a:lnTo>
                    <a:lnTo>
                      <a:pt x="320" y="152"/>
                    </a:lnTo>
                    <a:lnTo>
                      <a:pt x="323" y="166"/>
                    </a:lnTo>
                    <a:lnTo>
                      <a:pt x="323" y="181"/>
                    </a:lnTo>
                    <a:lnTo>
                      <a:pt x="323" y="181"/>
                    </a:lnTo>
                    <a:lnTo>
                      <a:pt x="323" y="196"/>
                    </a:lnTo>
                    <a:lnTo>
                      <a:pt x="320" y="209"/>
                    </a:lnTo>
                    <a:lnTo>
                      <a:pt x="316" y="224"/>
                    </a:lnTo>
                    <a:lnTo>
                      <a:pt x="312" y="237"/>
                    </a:lnTo>
                    <a:lnTo>
                      <a:pt x="307" y="250"/>
                    </a:lnTo>
                    <a:lnTo>
                      <a:pt x="299" y="261"/>
                    </a:lnTo>
                    <a:lnTo>
                      <a:pt x="290" y="272"/>
                    </a:lnTo>
                    <a:lnTo>
                      <a:pt x="281" y="281"/>
                    </a:lnTo>
                    <a:lnTo>
                      <a:pt x="272" y="290"/>
                    </a:lnTo>
                    <a:lnTo>
                      <a:pt x="261" y="300"/>
                    </a:lnTo>
                    <a:lnTo>
                      <a:pt x="249" y="307"/>
                    </a:lnTo>
                    <a:lnTo>
                      <a:pt x="236" y="313"/>
                    </a:lnTo>
                    <a:lnTo>
                      <a:pt x="224" y="316"/>
                    </a:lnTo>
                    <a:lnTo>
                      <a:pt x="209" y="320"/>
                    </a:lnTo>
                    <a:lnTo>
                      <a:pt x="196" y="322"/>
                    </a:lnTo>
                    <a:lnTo>
                      <a:pt x="181" y="324"/>
                    </a:lnTo>
                    <a:lnTo>
                      <a:pt x="181" y="324"/>
                    </a:lnTo>
                    <a:lnTo>
                      <a:pt x="166" y="322"/>
                    </a:lnTo>
                    <a:lnTo>
                      <a:pt x="151" y="320"/>
                    </a:lnTo>
                    <a:lnTo>
                      <a:pt x="138" y="316"/>
                    </a:lnTo>
                    <a:lnTo>
                      <a:pt x="125" y="313"/>
                    </a:lnTo>
                    <a:lnTo>
                      <a:pt x="113" y="307"/>
                    </a:lnTo>
                    <a:lnTo>
                      <a:pt x="101" y="300"/>
                    </a:lnTo>
                    <a:lnTo>
                      <a:pt x="90" y="290"/>
                    </a:lnTo>
                    <a:lnTo>
                      <a:pt x="79" y="281"/>
                    </a:lnTo>
                    <a:lnTo>
                      <a:pt x="72" y="272"/>
                    </a:lnTo>
                    <a:lnTo>
                      <a:pt x="63" y="261"/>
                    </a:lnTo>
                    <a:lnTo>
                      <a:pt x="55" y="250"/>
                    </a:lnTo>
                    <a:lnTo>
                      <a:pt x="50" y="237"/>
                    </a:lnTo>
                    <a:lnTo>
                      <a:pt x="44" y="224"/>
                    </a:lnTo>
                    <a:lnTo>
                      <a:pt x="40" y="209"/>
                    </a:lnTo>
                    <a:lnTo>
                      <a:pt x="39" y="196"/>
                    </a:lnTo>
                    <a:lnTo>
                      <a:pt x="39" y="181"/>
                    </a:lnTo>
                    <a:lnTo>
                      <a:pt x="39" y="181"/>
                    </a:lnTo>
                    <a:lnTo>
                      <a:pt x="39" y="166"/>
                    </a:lnTo>
                    <a:lnTo>
                      <a:pt x="40" y="152"/>
                    </a:lnTo>
                    <a:lnTo>
                      <a:pt x="44" y="139"/>
                    </a:lnTo>
                    <a:lnTo>
                      <a:pt x="50" y="126"/>
                    </a:lnTo>
                    <a:lnTo>
                      <a:pt x="55" y="113"/>
                    </a:lnTo>
                    <a:lnTo>
                      <a:pt x="63" y="102"/>
                    </a:lnTo>
                    <a:lnTo>
                      <a:pt x="72" y="91"/>
                    </a:lnTo>
                    <a:lnTo>
                      <a:pt x="79" y="81"/>
                    </a:lnTo>
                    <a:lnTo>
                      <a:pt x="90" y="72"/>
                    </a:lnTo>
                    <a:lnTo>
                      <a:pt x="101" y="63"/>
                    </a:lnTo>
                    <a:lnTo>
                      <a:pt x="113" y="55"/>
                    </a:lnTo>
                    <a:lnTo>
                      <a:pt x="125" y="50"/>
                    </a:lnTo>
                    <a:lnTo>
                      <a:pt x="138" y="44"/>
                    </a:lnTo>
                    <a:lnTo>
                      <a:pt x="151" y="42"/>
                    </a:lnTo>
                    <a:lnTo>
                      <a:pt x="166" y="39"/>
                    </a:lnTo>
                    <a:lnTo>
                      <a:pt x="181" y="39"/>
                    </a:lnTo>
                    <a:lnTo>
                      <a:pt x="181" y="3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47"/>
              <p:cNvSpPr>
                <a:spLocks noEditPoints="1"/>
              </p:cNvSpPr>
              <p:nvPr/>
            </p:nvSpPr>
            <p:spPr bwMode="auto">
              <a:xfrm>
                <a:off x="53975" y="985838"/>
                <a:ext cx="477838" cy="303213"/>
              </a:xfrm>
              <a:custGeom>
                <a:avLst/>
                <a:gdLst>
                  <a:gd name="T0" fmla="*/ 191 w 602"/>
                  <a:gd name="T1" fmla="*/ 0 h 381"/>
                  <a:gd name="T2" fmla="*/ 171 w 602"/>
                  <a:gd name="T3" fmla="*/ 0 h 381"/>
                  <a:gd name="T4" fmla="*/ 135 w 602"/>
                  <a:gd name="T5" fmla="*/ 8 h 381"/>
                  <a:gd name="T6" fmla="*/ 102 w 602"/>
                  <a:gd name="T7" fmla="*/ 22 h 381"/>
                  <a:gd name="T8" fmla="*/ 73 w 602"/>
                  <a:gd name="T9" fmla="*/ 41 h 381"/>
                  <a:gd name="T10" fmla="*/ 49 w 602"/>
                  <a:gd name="T11" fmla="*/ 67 h 381"/>
                  <a:gd name="T12" fmla="*/ 26 w 602"/>
                  <a:gd name="T13" fmla="*/ 95 h 381"/>
                  <a:gd name="T14" fmla="*/ 12 w 602"/>
                  <a:gd name="T15" fmla="*/ 128 h 381"/>
                  <a:gd name="T16" fmla="*/ 4 w 602"/>
                  <a:gd name="T17" fmla="*/ 163 h 381"/>
                  <a:gd name="T18" fmla="*/ 2 w 602"/>
                  <a:gd name="T19" fmla="*/ 181 h 381"/>
                  <a:gd name="T20" fmla="*/ 0 w 602"/>
                  <a:gd name="T21" fmla="*/ 363 h 381"/>
                  <a:gd name="T22" fmla="*/ 2 w 602"/>
                  <a:gd name="T23" fmla="*/ 370 h 381"/>
                  <a:gd name="T24" fmla="*/ 13 w 602"/>
                  <a:gd name="T25" fmla="*/ 379 h 381"/>
                  <a:gd name="T26" fmla="*/ 583 w 602"/>
                  <a:gd name="T27" fmla="*/ 381 h 381"/>
                  <a:gd name="T28" fmla="*/ 591 w 602"/>
                  <a:gd name="T29" fmla="*/ 379 h 381"/>
                  <a:gd name="T30" fmla="*/ 602 w 602"/>
                  <a:gd name="T31" fmla="*/ 370 h 381"/>
                  <a:gd name="T32" fmla="*/ 602 w 602"/>
                  <a:gd name="T33" fmla="*/ 185 h 381"/>
                  <a:gd name="T34" fmla="*/ 602 w 602"/>
                  <a:gd name="T35" fmla="*/ 180 h 381"/>
                  <a:gd name="T36" fmla="*/ 600 w 602"/>
                  <a:gd name="T37" fmla="*/ 161 h 381"/>
                  <a:gd name="T38" fmla="*/ 592 w 602"/>
                  <a:gd name="T39" fmla="*/ 126 h 381"/>
                  <a:gd name="T40" fmla="*/ 576 w 602"/>
                  <a:gd name="T41" fmla="*/ 95 h 381"/>
                  <a:gd name="T42" fmla="*/ 555 w 602"/>
                  <a:gd name="T43" fmla="*/ 65 h 381"/>
                  <a:gd name="T44" fmla="*/ 530 w 602"/>
                  <a:gd name="T45" fmla="*/ 41 h 381"/>
                  <a:gd name="T46" fmla="*/ 500 w 602"/>
                  <a:gd name="T47" fmla="*/ 22 h 381"/>
                  <a:gd name="T48" fmla="*/ 468 w 602"/>
                  <a:gd name="T49" fmla="*/ 8 h 381"/>
                  <a:gd name="T50" fmla="*/ 431 w 602"/>
                  <a:gd name="T51" fmla="*/ 0 h 381"/>
                  <a:gd name="T52" fmla="*/ 413 w 602"/>
                  <a:gd name="T53" fmla="*/ 0 h 381"/>
                  <a:gd name="T54" fmla="*/ 302 w 602"/>
                  <a:gd name="T55" fmla="*/ 252 h 381"/>
                  <a:gd name="T56" fmla="*/ 302 w 602"/>
                  <a:gd name="T57" fmla="*/ 48 h 381"/>
                  <a:gd name="T58" fmla="*/ 39 w 602"/>
                  <a:gd name="T59" fmla="*/ 187 h 381"/>
                  <a:gd name="T60" fmla="*/ 39 w 602"/>
                  <a:gd name="T61" fmla="*/ 185 h 381"/>
                  <a:gd name="T62" fmla="*/ 41 w 602"/>
                  <a:gd name="T63" fmla="*/ 170 h 381"/>
                  <a:gd name="T64" fmla="*/ 49 w 602"/>
                  <a:gd name="T65" fmla="*/ 141 h 381"/>
                  <a:gd name="T66" fmla="*/ 60 w 602"/>
                  <a:gd name="T67" fmla="*/ 115 h 381"/>
                  <a:gd name="T68" fmla="*/ 76 w 602"/>
                  <a:gd name="T69" fmla="*/ 93 h 381"/>
                  <a:gd name="T70" fmla="*/ 97 w 602"/>
                  <a:gd name="T71" fmla="*/ 72 h 381"/>
                  <a:gd name="T72" fmla="*/ 121 w 602"/>
                  <a:gd name="T73" fmla="*/ 56 h 381"/>
                  <a:gd name="T74" fmla="*/ 147 w 602"/>
                  <a:gd name="T75" fmla="*/ 45 h 381"/>
                  <a:gd name="T76" fmla="*/ 174 w 602"/>
                  <a:gd name="T77" fmla="*/ 39 h 381"/>
                  <a:gd name="T78" fmla="*/ 259 w 602"/>
                  <a:gd name="T79" fmla="*/ 39 h 381"/>
                  <a:gd name="T80" fmla="*/ 228 w 602"/>
                  <a:gd name="T81" fmla="*/ 76 h 381"/>
                  <a:gd name="T82" fmla="*/ 222 w 602"/>
                  <a:gd name="T83" fmla="*/ 83 h 381"/>
                  <a:gd name="T84" fmla="*/ 222 w 602"/>
                  <a:gd name="T85" fmla="*/ 93 h 381"/>
                  <a:gd name="T86" fmla="*/ 283 w 602"/>
                  <a:gd name="T87" fmla="*/ 339 h 381"/>
                  <a:gd name="T88" fmla="*/ 39 w 602"/>
                  <a:gd name="T89" fmla="*/ 342 h 381"/>
                  <a:gd name="T90" fmla="*/ 565 w 602"/>
                  <a:gd name="T91" fmla="*/ 342 h 381"/>
                  <a:gd name="T92" fmla="*/ 319 w 602"/>
                  <a:gd name="T93" fmla="*/ 342 h 381"/>
                  <a:gd name="T94" fmla="*/ 382 w 602"/>
                  <a:gd name="T95" fmla="*/ 93 h 381"/>
                  <a:gd name="T96" fmla="*/ 382 w 602"/>
                  <a:gd name="T97" fmla="*/ 87 h 381"/>
                  <a:gd name="T98" fmla="*/ 380 w 602"/>
                  <a:gd name="T99" fmla="*/ 80 h 381"/>
                  <a:gd name="T100" fmla="*/ 345 w 602"/>
                  <a:gd name="T101" fmla="*/ 39 h 381"/>
                  <a:gd name="T102" fmla="*/ 413 w 602"/>
                  <a:gd name="T103" fmla="*/ 39 h 381"/>
                  <a:gd name="T104" fmla="*/ 443 w 602"/>
                  <a:gd name="T105" fmla="*/ 41 h 381"/>
                  <a:gd name="T106" fmla="*/ 470 w 602"/>
                  <a:gd name="T107" fmla="*/ 50 h 381"/>
                  <a:gd name="T108" fmla="*/ 496 w 602"/>
                  <a:gd name="T109" fmla="*/ 63 h 381"/>
                  <a:gd name="T110" fmla="*/ 518 w 602"/>
                  <a:gd name="T111" fmla="*/ 82 h 381"/>
                  <a:gd name="T112" fmla="*/ 537 w 602"/>
                  <a:gd name="T113" fmla="*/ 104 h 381"/>
                  <a:gd name="T114" fmla="*/ 550 w 602"/>
                  <a:gd name="T115" fmla="*/ 128 h 381"/>
                  <a:gd name="T116" fmla="*/ 559 w 602"/>
                  <a:gd name="T117" fmla="*/ 156 h 381"/>
                  <a:gd name="T118" fmla="*/ 563 w 602"/>
                  <a:gd name="T119" fmla="*/ 185 h 381"/>
                  <a:gd name="T120" fmla="*/ 565 w 602"/>
                  <a:gd name="T121" fmla="*/ 18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2" h="381">
                    <a:moveTo>
                      <a:pt x="413" y="0"/>
                    </a:moveTo>
                    <a:lnTo>
                      <a:pt x="191" y="0"/>
                    </a:lnTo>
                    <a:lnTo>
                      <a:pt x="191" y="0"/>
                    </a:lnTo>
                    <a:lnTo>
                      <a:pt x="171" y="0"/>
                    </a:lnTo>
                    <a:lnTo>
                      <a:pt x="154" y="4"/>
                    </a:lnTo>
                    <a:lnTo>
                      <a:pt x="135" y="8"/>
                    </a:lnTo>
                    <a:lnTo>
                      <a:pt x="119" y="15"/>
                    </a:lnTo>
                    <a:lnTo>
                      <a:pt x="102" y="22"/>
                    </a:lnTo>
                    <a:lnTo>
                      <a:pt x="87" y="32"/>
                    </a:lnTo>
                    <a:lnTo>
                      <a:pt x="73" y="41"/>
                    </a:lnTo>
                    <a:lnTo>
                      <a:pt x="60" y="54"/>
                    </a:lnTo>
                    <a:lnTo>
                      <a:pt x="49" y="67"/>
                    </a:lnTo>
                    <a:lnTo>
                      <a:pt x="37" y="80"/>
                    </a:lnTo>
                    <a:lnTo>
                      <a:pt x="26" y="95"/>
                    </a:lnTo>
                    <a:lnTo>
                      <a:pt x="19" y="111"/>
                    </a:lnTo>
                    <a:lnTo>
                      <a:pt x="12" y="128"/>
                    </a:lnTo>
                    <a:lnTo>
                      <a:pt x="6" y="144"/>
                    </a:lnTo>
                    <a:lnTo>
                      <a:pt x="4" y="163"/>
                    </a:lnTo>
                    <a:lnTo>
                      <a:pt x="2" y="181"/>
                    </a:lnTo>
                    <a:lnTo>
                      <a:pt x="2" y="181"/>
                    </a:lnTo>
                    <a:lnTo>
                      <a:pt x="0" y="185"/>
                    </a:lnTo>
                    <a:lnTo>
                      <a:pt x="0" y="363"/>
                    </a:lnTo>
                    <a:lnTo>
                      <a:pt x="0" y="363"/>
                    </a:lnTo>
                    <a:lnTo>
                      <a:pt x="2" y="370"/>
                    </a:lnTo>
                    <a:lnTo>
                      <a:pt x="6" y="376"/>
                    </a:lnTo>
                    <a:lnTo>
                      <a:pt x="13" y="379"/>
                    </a:lnTo>
                    <a:lnTo>
                      <a:pt x="21" y="381"/>
                    </a:lnTo>
                    <a:lnTo>
                      <a:pt x="583" y="381"/>
                    </a:lnTo>
                    <a:lnTo>
                      <a:pt x="583" y="381"/>
                    </a:lnTo>
                    <a:lnTo>
                      <a:pt x="591" y="379"/>
                    </a:lnTo>
                    <a:lnTo>
                      <a:pt x="596" y="376"/>
                    </a:lnTo>
                    <a:lnTo>
                      <a:pt x="602" y="370"/>
                    </a:lnTo>
                    <a:lnTo>
                      <a:pt x="602" y="363"/>
                    </a:lnTo>
                    <a:lnTo>
                      <a:pt x="602" y="185"/>
                    </a:lnTo>
                    <a:lnTo>
                      <a:pt x="602" y="185"/>
                    </a:lnTo>
                    <a:lnTo>
                      <a:pt x="602" y="180"/>
                    </a:lnTo>
                    <a:lnTo>
                      <a:pt x="602" y="180"/>
                    </a:lnTo>
                    <a:lnTo>
                      <a:pt x="600" y="161"/>
                    </a:lnTo>
                    <a:lnTo>
                      <a:pt x="596" y="144"/>
                    </a:lnTo>
                    <a:lnTo>
                      <a:pt x="592" y="126"/>
                    </a:lnTo>
                    <a:lnTo>
                      <a:pt x="585" y="109"/>
                    </a:lnTo>
                    <a:lnTo>
                      <a:pt x="576" y="95"/>
                    </a:lnTo>
                    <a:lnTo>
                      <a:pt x="567" y="80"/>
                    </a:lnTo>
                    <a:lnTo>
                      <a:pt x="555" y="65"/>
                    </a:lnTo>
                    <a:lnTo>
                      <a:pt x="544" y="52"/>
                    </a:lnTo>
                    <a:lnTo>
                      <a:pt x="530" y="41"/>
                    </a:lnTo>
                    <a:lnTo>
                      <a:pt x="517" y="32"/>
                    </a:lnTo>
                    <a:lnTo>
                      <a:pt x="500" y="22"/>
                    </a:lnTo>
                    <a:lnTo>
                      <a:pt x="485" y="15"/>
                    </a:lnTo>
                    <a:lnTo>
                      <a:pt x="468" y="8"/>
                    </a:lnTo>
                    <a:lnTo>
                      <a:pt x="450" y="4"/>
                    </a:lnTo>
                    <a:lnTo>
                      <a:pt x="431" y="0"/>
                    </a:lnTo>
                    <a:lnTo>
                      <a:pt x="413" y="0"/>
                    </a:lnTo>
                    <a:lnTo>
                      <a:pt x="413" y="0"/>
                    </a:lnTo>
                    <a:close/>
                    <a:moveTo>
                      <a:pt x="341" y="93"/>
                    </a:moveTo>
                    <a:lnTo>
                      <a:pt x="302" y="252"/>
                    </a:lnTo>
                    <a:lnTo>
                      <a:pt x="263" y="93"/>
                    </a:lnTo>
                    <a:lnTo>
                      <a:pt x="302" y="48"/>
                    </a:lnTo>
                    <a:lnTo>
                      <a:pt x="341" y="93"/>
                    </a:lnTo>
                    <a:close/>
                    <a:moveTo>
                      <a:pt x="39" y="187"/>
                    </a:moveTo>
                    <a:lnTo>
                      <a:pt x="39" y="187"/>
                    </a:lnTo>
                    <a:lnTo>
                      <a:pt x="39" y="185"/>
                    </a:lnTo>
                    <a:lnTo>
                      <a:pt x="39" y="185"/>
                    </a:lnTo>
                    <a:lnTo>
                      <a:pt x="41" y="170"/>
                    </a:lnTo>
                    <a:lnTo>
                      <a:pt x="43" y="156"/>
                    </a:lnTo>
                    <a:lnTo>
                      <a:pt x="49" y="141"/>
                    </a:lnTo>
                    <a:lnTo>
                      <a:pt x="52" y="128"/>
                    </a:lnTo>
                    <a:lnTo>
                      <a:pt x="60" y="115"/>
                    </a:lnTo>
                    <a:lnTo>
                      <a:pt x="67" y="104"/>
                    </a:lnTo>
                    <a:lnTo>
                      <a:pt x="76" y="93"/>
                    </a:lnTo>
                    <a:lnTo>
                      <a:pt x="86" y="82"/>
                    </a:lnTo>
                    <a:lnTo>
                      <a:pt x="97" y="72"/>
                    </a:lnTo>
                    <a:lnTo>
                      <a:pt x="108" y="63"/>
                    </a:lnTo>
                    <a:lnTo>
                      <a:pt x="121" y="56"/>
                    </a:lnTo>
                    <a:lnTo>
                      <a:pt x="134" y="50"/>
                    </a:lnTo>
                    <a:lnTo>
                      <a:pt x="147" y="45"/>
                    </a:lnTo>
                    <a:lnTo>
                      <a:pt x="161" y="41"/>
                    </a:lnTo>
                    <a:lnTo>
                      <a:pt x="174" y="39"/>
                    </a:lnTo>
                    <a:lnTo>
                      <a:pt x="191" y="39"/>
                    </a:lnTo>
                    <a:lnTo>
                      <a:pt x="259" y="39"/>
                    </a:lnTo>
                    <a:lnTo>
                      <a:pt x="228" y="76"/>
                    </a:lnTo>
                    <a:lnTo>
                      <a:pt x="228" y="76"/>
                    </a:lnTo>
                    <a:lnTo>
                      <a:pt x="224" y="80"/>
                    </a:lnTo>
                    <a:lnTo>
                      <a:pt x="222" y="83"/>
                    </a:lnTo>
                    <a:lnTo>
                      <a:pt x="222" y="87"/>
                    </a:lnTo>
                    <a:lnTo>
                      <a:pt x="222" y="93"/>
                    </a:lnTo>
                    <a:lnTo>
                      <a:pt x="283" y="339"/>
                    </a:lnTo>
                    <a:lnTo>
                      <a:pt x="283" y="339"/>
                    </a:lnTo>
                    <a:lnTo>
                      <a:pt x="285" y="342"/>
                    </a:lnTo>
                    <a:lnTo>
                      <a:pt x="39" y="342"/>
                    </a:lnTo>
                    <a:lnTo>
                      <a:pt x="39" y="187"/>
                    </a:lnTo>
                    <a:close/>
                    <a:moveTo>
                      <a:pt x="565" y="342"/>
                    </a:moveTo>
                    <a:lnTo>
                      <a:pt x="319" y="342"/>
                    </a:lnTo>
                    <a:lnTo>
                      <a:pt x="319" y="342"/>
                    </a:lnTo>
                    <a:lnTo>
                      <a:pt x="320" y="339"/>
                    </a:lnTo>
                    <a:lnTo>
                      <a:pt x="382" y="93"/>
                    </a:lnTo>
                    <a:lnTo>
                      <a:pt x="382" y="93"/>
                    </a:lnTo>
                    <a:lnTo>
                      <a:pt x="382" y="87"/>
                    </a:lnTo>
                    <a:lnTo>
                      <a:pt x="382" y="83"/>
                    </a:lnTo>
                    <a:lnTo>
                      <a:pt x="380" y="80"/>
                    </a:lnTo>
                    <a:lnTo>
                      <a:pt x="376" y="76"/>
                    </a:lnTo>
                    <a:lnTo>
                      <a:pt x="345" y="39"/>
                    </a:lnTo>
                    <a:lnTo>
                      <a:pt x="413" y="39"/>
                    </a:lnTo>
                    <a:lnTo>
                      <a:pt x="413" y="39"/>
                    </a:lnTo>
                    <a:lnTo>
                      <a:pt x="428" y="39"/>
                    </a:lnTo>
                    <a:lnTo>
                      <a:pt x="443" y="41"/>
                    </a:lnTo>
                    <a:lnTo>
                      <a:pt x="457" y="45"/>
                    </a:lnTo>
                    <a:lnTo>
                      <a:pt x="470" y="50"/>
                    </a:lnTo>
                    <a:lnTo>
                      <a:pt x="483" y="56"/>
                    </a:lnTo>
                    <a:lnTo>
                      <a:pt x="496" y="63"/>
                    </a:lnTo>
                    <a:lnTo>
                      <a:pt x="507" y="72"/>
                    </a:lnTo>
                    <a:lnTo>
                      <a:pt x="518" y="82"/>
                    </a:lnTo>
                    <a:lnTo>
                      <a:pt x="528" y="93"/>
                    </a:lnTo>
                    <a:lnTo>
                      <a:pt x="537" y="104"/>
                    </a:lnTo>
                    <a:lnTo>
                      <a:pt x="544" y="115"/>
                    </a:lnTo>
                    <a:lnTo>
                      <a:pt x="550" y="128"/>
                    </a:lnTo>
                    <a:lnTo>
                      <a:pt x="555" y="141"/>
                    </a:lnTo>
                    <a:lnTo>
                      <a:pt x="559" y="156"/>
                    </a:lnTo>
                    <a:lnTo>
                      <a:pt x="563" y="170"/>
                    </a:lnTo>
                    <a:lnTo>
                      <a:pt x="563" y="185"/>
                    </a:lnTo>
                    <a:lnTo>
                      <a:pt x="563" y="185"/>
                    </a:lnTo>
                    <a:lnTo>
                      <a:pt x="565" y="187"/>
                    </a:lnTo>
                    <a:lnTo>
                      <a:pt x="565" y="3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48"/>
              <p:cNvSpPr>
                <a:spLocks noEditPoints="1"/>
              </p:cNvSpPr>
              <p:nvPr/>
            </p:nvSpPr>
            <p:spPr bwMode="auto">
              <a:xfrm>
                <a:off x="273050" y="155576"/>
                <a:ext cx="723900" cy="568325"/>
              </a:xfrm>
              <a:custGeom>
                <a:avLst/>
                <a:gdLst>
                  <a:gd name="T0" fmla="*/ 729 w 912"/>
                  <a:gd name="T1" fmla="*/ 712 h 716"/>
                  <a:gd name="T2" fmla="*/ 749 w 912"/>
                  <a:gd name="T3" fmla="*/ 688 h 716"/>
                  <a:gd name="T4" fmla="*/ 788 w 912"/>
                  <a:gd name="T5" fmla="*/ 527 h 716"/>
                  <a:gd name="T6" fmla="*/ 847 w 912"/>
                  <a:gd name="T7" fmla="*/ 473 h 716"/>
                  <a:gd name="T8" fmla="*/ 888 w 912"/>
                  <a:gd name="T9" fmla="*/ 414 h 716"/>
                  <a:gd name="T10" fmla="*/ 908 w 912"/>
                  <a:gd name="T11" fmla="*/ 348 h 716"/>
                  <a:gd name="T12" fmla="*/ 912 w 912"/>
                  <a:gd name="T13" fmla="*/ 296 h 716"/>
                  <a:gd name="T14" fmla="*/ 892 w 912"/>
                  <a:gd name="T15" fmla="*/ 220 h 716"/>
                  <a:gd name="T16" fmla="*/ 809 w 912"/>
                  <a:gd name="T17" fmla="*/ 113 h 716"/>
                  <a:gd name="T18" fmla="*/ 673 w 912"/>
                  <a:gd name="T19" fmla="*/ 37 h 716"/>
                  <a:gd name="T20" fmla="*/ 503 w 912"/>
                  <a:gd name="T21" fmla="*/ 2 h 716"/>
                  <a:gd name="T22" fmla="*/ 365 w 912"/>
                  <a:gd name="T23" fmla="*/ 5 h 716"/>
                  <a:gd name="T24" fmla="*/ 202 w 912"/>
                  <a:gd name="T25" fmla="*/ 53 h 716"/>
                  <a:gd name="T26" fmla="*/ 80 w 912"/>
                  <a:gd name="T27" fmla="*/ 137 h 716"/>
                  <a:gd name="T28" fmla="*/ 11 w 912"/>
                  <a:gd name="T29" fmla="*/ 250 h 716"/>
                  <a:gd name="T30" fmla="*/ 0 w 912"/>
                  <a:gd name="T31" fmla="*/ 312 h 716"/>
                  <a:gd name="T32" fmla="*/ 7 w 912"/>
                  <a:gd name="T33" fmla="*/ 364 h 716"/>
                  <a:gd name="T34" fmla="*/ 33 w 912"/>
                  <a:gd name="T35" fmla="*/ 429 h 716"/>
                  <a:gd name="T36" fmla="*/ 80 w 912"/>
                  <a:gd name="T37" fmla="*/ 488 h 716"/>
                  <a:gd name="T38" fmla="*/ 161 w 912"/>
                  <a:gd name="T39" fmla="*/ 551 h 716"/>
                  <a:gd name="T40" fmla="*/ 168 w 912"/>
                  <a:gd name="T41" fmla="*/ 697 h 716"/>
                  <a:gd name="T42" fmla="*/ 194 w 912"/>
                  <a:gd name="T43" fmla="*/ 714 h 716"/>
                  <a:gd name="T44" fmla="*/ 333 w 912"/>
                  <a:gd name="T45" fmla="*/ 614 h 716"/>
                  <a:gd name="T46" fmla="*/ 426 w 912"/>
                  <a:gd name="T47" fmla="*/ 625 h 716"/>
                  <a:gd name="T48" fmla="*/ 550 w 912"/>
                  <a:gd name="T49" fmla="*/ 618 h 716"/>
                  <a:gd name="T50" fmla="*/ 692 w 912"/>
                  <a:gd name="T51" fmla="*/ 710 h 716"/>
                  <a:gd name="T52" fmla="*/ 712 w 912"/>
                  <a:gd name="T53" fmla="*/ 716 h 716"/>
                  <a:gd name="T54" fmla="*/ 624 w 912"/>
                  <a:gd name="T55" fmla="*/ 549 h 716"/>
                  <a:gd name="T56" fmla="*/ 583 w 912"/>
                  <a:gd name="T57" fmla="*/ 534 h 716"/>
                  <a:gd name="T58" fmla="*/ 488 w 912"/>
                  <a:gd name="T59" fmla="*/ 547 h 716"/>
                  <a:gd name="T60" fmla="*/ 361 w 912"/>
                  <a:gd name="T61" fmla="*/ 540 h 716"/>
                  <a:gd name="T62" fmla="*/ 309 w 912"/>
                  <a:gd name="T63" fmla="*/ 534 h 716"/>
                  <a:gd name="T64" fmla="*/ 239 w 912"/>
                  <a:gd name="T65" fmla="*/ 542 h 716"/>
                  <a:gd name="T66" fmla="*/ 241 w 912"/>
                  <a:gd name="T67" fmla="*/ 522 h 716"/>
                  <a:gd name="T68" fmla="*/ 226 w 912"/>
                  <a:gd name="T69" fmla="*/ 499 h 716"/>
                  <a:gd name="T70" fmla="*/ 159 w 912"/>
                  <a:gd name="T71" fmla="*/ 457 h 716"/>
                  <a:gd name="T72" fmla="*/ 87 w 912"/>
                  <a:gd name="T73" fmla="*/ 364 h 716"/>
                  <a:gd name="T74" fmla="*/ 78 w 912"/>
                  <a:gd name="T75" fmla="*/ 312 h 716"/>
                  <a:gd name="T76" fmla="*/ 96 w 912"/>
                  <a:gd name="T77" fmla="*/ 242 h 716"/>
                  <a:gd name="T78" fmla="*/ 167 w 912"/>
                  <a:gd name="T79" fmla="*/ 163 h 716"/>
                  <a:gd name="T80" fmla="*/ 278 w 912"/>
                  <a:gd name="T81" fmla="*/ 105 h 716"/>
                  <a:gd name="T82" fmla="*/ 418 w 912"/>
                  <a:gd name="T83" fmla="*/ 77 h 716"/>
                  <a:gd name="T84" fmla="*/ 531 w 912"/>
                  <a:gd name="T85" fmla="*/ 81 h 716"/>
                  <a:gd name="T86" fmla="*/ 666 w 912"/>
                  <a:gd name="T87" fmla="*/ 118 h 716"/>
                  <a:gd name="T88" fmla="*/ 770 w 912"/>
                  <a:gd name="T89" fmla="*/ 181 h 716"/>
                  <a:gd name="T90" fmla="*/ 827 w 912"/>
                  <a:gd name="T91" fmla="*/ 266 h 716"/>
                  <a:gd name="T92" fmla="*/ 834 w 912"/>
                  <a:gd name="T93" fmla="*/ 325 h 716"/>
                  <a:gd name="T94" fmla="*/ 814 w 912"/>
                  <a:gd name="T95" fmla="*/ 388 h 716"/>
                  <a:gd name="T96" fmla="*/ 725 w 912"/>
                  <a:gd name="T97" fmla="*/ 477 h 716"/>
                  <a:gd name="T98" fmla="*/ 683 w 912"/>
                  <a:gd name="T99" fmla="*/ 503 h 716"/>
                  <a:gd name="T100" fmla="*/ 673 w 912"/>
                  <a:gd name="T101" fmla="*/ 53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2" h="716">
                    <a:moveTo>
                      <a:pt x="712" y="716"/>
                    </a:moveTo>
                    <a:lnTo>
                      <a:pt x="712" y="716"/>
                    </a:lnTo>
                    <a:lnTo>
                      <a:pt x="720" y="714"/>
                    </a:lnTo>
                    <a:lnTo>
                      <a:pt x="729" y="712"/>
                    </a:lnTo>
                    <a:lnTo>
                      <a:pt x="729" y="712"/>
                    </a:lnTo>
                    <a:lnTo>
                      <a:pt x="738" y="705"/>
                    </a:lnTo>
                    <a:lnTo>
                      <a:pt x="746" y="697"/>
                    </a:lnTo>
                    <a:lnTo>
                      <a:pt x="749" y="688"/>
                    </a:lnTo>
                    <a:lnTo>
                      <a:pt x="751" y="677"/>
                    </a:lnTo>
                    <a:lnTo>
                      <a:pt x="751" y="551"/>
                    </a:lnTo>
                    <a:lnTo>
                      <a:pt x="751" y="551"/>
                    </a:lnTo>
                    <a:lnTo>
                      <a:pt x="788" y="527"/>
                    </a:lnTo>
                    <a:lnTo>
                      <a:pt x="805" y="516"/>
                    </a:lnTo>
                    <a:lnTo>
                      <a:pt x="820" y="501"/>
                    </a:lnTo>
                    <a:lnTo>
                      <a:pt x="834" y="488"/>
                    </a:lnTo>
                    <a:lnTo>
                      <a:pt x="847" y="473"/>
                    </a:lnTo>
                    <a:lnTo>
                      <a:pt x="858" y="460"/>
                    </a:lnTo>
                    <a:lnTo>
                      <a:pt x="870" y="444"/>
                    </a:lnTo>
                    <a:lnTo>
                      <a:pt x="879" y="429"/>
                    </a:lnTo>
                    <a:lnTo>
                      <a:pt x="888" y="414"/>
                    </a:lnTo>
                    <a:lnTo>
                      <a:pt x="895" y="398"/>
                    </a:lnTo>
                    <a:lnTo>
                      <a:pt x="901" y="381"/>
                    </a:lnTo>
                    <a:lnTo>
                      <a:pt x="907" y="364"/>
                    </a:lnTo>
                    <a:lnTo>
                      <a:pt x="908" y="348"/>
                    </a:lnTo>
                    <a:lnTo>
                      <a:pt x="912" y="329"/>
                    </a:lnTo>
                    <a:lnTo>
                      <a:pt x="912" y="312"/>
                    </a:lnTo>
                    <a:lnTo>
                      <a:pt x="912" y="312"/>
                    </a:lnTo>
                    <a:lnTo>
                      <a:pt x="912" y="296"/>
                    </a:lnTo>
                    <a:lnTo>
                      <a:pt x="910" y="281"/>
                    </a:lnTo>
                    <a:lnTo>
                      <a:pt x="907" y="264"/>
                    </a:lnTo>
                    <a:lnTo>
                      <a:pt x="903" y="250"/>
                    </a:lnTo>
                    <a:lnTo>
                      <a:pt x="892" y="220"/>
                    </a:lnTo>
                    <a:lnTo>
                      <a:pt x="877" y="190"/>
                    </a:lnTo>
                    <a:lnTo>
                      <a:pt x="857" y="163"/>
                    </a:lnTo>
                    <a:lnTo>
                      <a:pt x="834" y="137"/>
                    </a:lnTo>
                    <a:lnTo>
                      <a:pt x="809" y="113"/>
                    </a:lnTo>
                    <a:lnTo>
                      <a:pt x="779" y="90"/>
                    </a:lnTo>
                    <a:lnTo>
                      <a:pt x="746" y="70"/>
                    </a:lnTo>
                    <a:lnTo>
                      <a:pt x="710" y="53"/>
                    </a:lnTo>
                    <a:lnTo>
                      <a:pt x="673" y="37"/>
                    </a:lnTo>
                    <a:lnTo>
                      <a:pt x="633" y="24"/>
                    </a:lnTo>
                    <a:lnTo>
                      <a:pt x="592" y="13"/>
                    </a:lnTo>
                    <a:lnTo>
                      <a:pt x="548" y="5"/>
                    </a:lnTo>
                    <a:lnTo>
                      <a:pt x="503" y="2"/>
                    </a:lnTo>
                    <a:lnTo>
                      <a:pt x="457" y="0"/>
                    </a:lnTo>
                    <a:lnTo>
                      <a:pt x="457" y="0"/>
                    </a:lnTo>
                    <a:lnTo>
                      <a:pt x="411" y="2"/>
                    </a:lnTo>
                    <a:lnTo>
                      <a:pt x="365" y="5"/>
                    </a:lnTo>
                    <a:lnTo>
                      <a:pt x="322" y="13"/>
                    </a:lnTo>
                    <a:lnTo>
                      <a:pt x="279" y="24"/>
                    </a:lnTo>
                    <a:lnTo>
                      <a:pt x="239" y="37"/>
                    </a:lnTo>
                    <a:lnTo>
                      <a:pt x="202" y="53"/>
                    </a:lnTo>
                    <a:lnTo>
                      <a:pt x="167" y="70"/>
                    </a:lnTo>
                    <a:lnTo>
                      <a:pt x="135" y="90"/>
                    </a:lnTo>
                    <a:lnTo>
                      <a:pt x="106" y="113"/>
                    </a:lnTo>
                    <a:lnTo>
                      <a:pt x="80" y="137"/>
                    </a:lnTo>
                    <a:lnTo>
                      <a:pt x="56" y="163"/>
                    </a:lnTo>
                    <a:lnTo>
                      <a:pt x="37" y="190"/>
                    </a:lnTo>
                    <a:lnTo>
                      <a:pt x="22" y="220"/>
                    </a:lnTo>
                    <a:lnTo>
                      <a:pt x="11" y="250"/>
                    </a:lnTo>
                    <a:lnTo>
                      <a:pt x="6" y="264"/>
                    </a:lnTo>
                    <a:lnTo>
                      <a:pt x="4" y="281"/>
                    </a:lnTo>
                    <a:lnTo>
                      <a:pt x="2" y="296"/>
                    </a:lnTo>
                    <a:lnTo>
                      <a:pt x="0" y="312"/>
                    </a:lnTo>
                    <a:lnTo>
                      <a:pt x="0" y="312"/>
                    </a:lnTo>
                    <a:lnTo>
                      <a:pt x="2" y="329"/>
                    </a:lnTo>
                    <a:lnTo>
                      <a:pt x="4" y="348"/>
                    </a:lnTo>
                    <a:lnTo>
                      <a:pt x="7" y="364"/>
                    </a:lnTo>
                    <a:lnTo>
                      <a:pt x="11" y="381"/>
                    </a:lnTo>
                    <a:lnTo>
                      <a:pt x="17" y="398"/>
                    </a:lnTo>
                    <a:lnTo>
                      <a:pt x="24" y="414"/>
                    </a:lnTo>
                    <a:lnTo>
                      <a:pt x="33" y="429"/>
                    </a:lnTo>
                    <a:lnTo>
                      <a:pt x="43" y="444"/>
                    </a:lnTo>
                    <a:lnTo>
                      <a:pt x="54" y="460"/>
                    </a:lnTo>
                    <a:lnTo>
                      <a:pt x="67" y="473"/>
                    </a:lnTo>
                    <a:lnTo>
                      <a:pt x="80" y="488"/>
                    </a:lnTo>
                    <a:lnTo>
                      <a:pt x="93" y="501"/>
                    </a:lnTo>
                    <a:lnTo>
                      <a:pt x="109" y="516"/>
                    </a:lnTo>
                    <a:lnTo>
                      <a:pt x="126" y="527"/>
                    </a:lnTo>
                    <a:lnTo>
                      <a:pt x="161" y="551"/>
                    </a:lnTo>
                    <a:lnTo>
                      <a:pt x="161" y="677"/>
                    </a:lnTo>
                    <a:lnTo>
                      <a:pt x="161" y="677"/>
                    </a:lnTo>
                    <a:lnTo>
                      <a:pt x="163" y="688"/>
                    </a:lnTo>
                    <a:lnTo>
                      <a:pt x="168" y="697"/>
                    </a:lnTo>
                    <a:lnTo>
                      <a:pt x="176" y="705"/>
                    </a:lnTo>
                    <a:lnTo>
                      <a:pt x="185" y="712"/>
                    </a:lnTo>
                    <a:lnTo>
                      <a:pt x="185" y="712"/>
                    </a:lnTo>
                    <a:lnTo>
                      <a:pt x="194" y="714"/>
                    </a:lnTo>
                    <a:lnTo>
                      <a:pt x="205" y="714"/>
                    </a:lnTo>
                    <a:lnTo>
                      <a:pt x="217" y="712"/>
                    </a:lnTo>
                    <a:lnTo>
                      <a:pt x="226" y="707"/>
                    </a:lnTo>
                    <a:lnTo>
                      <a:pt x="333" y="614"/>
                    </a:lnTo>
                    <a:lnTo>
                      <a:pt x="333" y="614"/>
                    </a:lnTo>
                    <a:lnTo>
                      <a:pt x="363" y="618"/>
                    </a:lnTo>
                    <a:lnTo>
                      <a:pt x="394" y="621"/>
                    </a:lnTo>
                    <a:lnTo>
                      <a:pt x="426" y="625"/>
                    </a:lnTo>
                    <a:lnTo>
                      <a:pt x="457" y="625"/>
                    </a:lnTo>
                    <a:lnTo>
                      <a:pt x="487" y="625"/>
                    </a:lnTo>
                    <a:lnTo>
                      <a:pt x="518" y="621"/>
                    </a:lnTo>
                    <a:lnTo>
                      <a:pt x="550" y="618"/>
                    </a:lnTo>
                    <a:lnTo>
                      <a:pt x="579" y="614"/>
                    </a:lnTo>
                    <a:lnTo>
                      <a:pt x="686" y="707"/>
                    </a:lnTo>
                    <a:lnTo>
                      <a:pt x="686" y="707"/>
                    </a:lnTo>
                    <a:lnTo>
                      <a:pt x="692" y="710"/>
                    </a:lnTo>
                    <a:lnTo>
                      <a:pt x="699" y="712"/>
                    </a:lnTo>
                    <a:lnTo>
                      <a:pt x="705" y="714"/>
                    </a:lnTo>
                    <a:lnTo>
                      <a:pt x="712" y="716"/>
                    </a:lnTo>
                    <a:lnTo>
                      <a:pt x="712" y="716"/>
                    </a:lnTo>
                    <a:close/>
                    <a:moveTo>
                      <a:pt x="673" y="536"/>
                    </a:moveTo>
                    <a:lnTo>
                      <a:pt x="673" y="592"/>
                    </a:lnTo>
                    <a:lnTo>
                      <a:pt x="624" y="549"/>
                    </a:lnTo>
                    <a:lnTo>
                      <a:pt x="624" y="549"/>
                    </a:lnTo>
                    <a:lnTo>
                      <a:pt x="616" y="540"/>
                    </a:lnTo>
                    <a:lnTo>
                      <a:pt x="605" y="534"/>
                    </a:lnTo>
                    <a:lnTo>
                      <a:pt x="596" y="533"/>
                    </a:lnTo>
                    <a:lnTo>
                      <a:pt x="583" y="534"/>
                    </a:lnTo>
                    <a:lnTo>
                      <a:pt x="583" y="534"/>
                    </a:lnTo>
                    <a:lnTo>
                      <a:pt x="551" y="540"/>
                    </a:lnTo>
                    <a:lnTo>
                      <a:pt x="520" y="544"/>
                    </a:lnTo>
                    <a:lnTo>
                      <a:pt x="488" y="547"/>
                    </a:lnTo>
                    <a:lnTo>
                      <a:pt x="457" y="547"/>
                    </a:lnTo>
                    <a:lnTo>
                      <a:pt x="424" y="547"/>
                    </a:lnTo>
                    <a:lnTo>
                      <a:pt x="392" y="544"/>
                    </a:lnTo>
                    <a:lnTo>
                      <a:pt x="361" y="540"/>
                    </a:lnTo>
                    <a:lnTo>
                      <a:pt x="329" y="534"/>
                    </a:lnTo>
                    <a:lnTo>
                      <a:pt x="329" y="534"/>
                    </a:lnTo>
                    <a:lnTo>
                      <a:pt x="318" y="533"/>
                    </a:lnTo>
                    <a:lnTo>
                      <a:pt x="309" y="534"/>
                    </a:lnTo>
                    <a:lnTo>
                      <a:pt x="300" y="540"/>
                    </a:lnTo>
                    <a:lnTo>
                      <a:pt x="291" y="547"/>
                    </a:lnTo>
                    <a:lnTo>
                      <a:pt x="239" y="592"/>
                    </a:lnTo>
                    <a:lnTo>
                      <a:pt x="239" y="542"/>
                    </a:lnTo>
                    <a:lnTo>
                      <a:pt x="239" y="542"/>
                    </a:lnTo>
                    <a:lnTo>
                      <a:pt x="241" y="534"/>
                    </a:lnTo>
                    <a:lnTo>
                      <a:pt x="241" y="527"/>
                    </a:lnTo>
                    <a:lnTo>
                      <a:pt x="241" y="522"/>
                    </a:lnTo>
                    <a:lnTo>
                      <a:pt x="239" y="514"/>
                    </a:lnTo>
                    <a:lnTo>
                      <a:pt x="235" y="509"/>
                    </a:lnTo>
                    <a:lnTo>
                      <a:pt x="231" y="503"/>
                    </a:lnTo>
                    <a:lnTo>
                      <a:pt x="226" y="499"/>
                    </a:lnTo>
                    <a:lnTo>
                      <a:pt x="220" y="496"/>
                    </a:lnTo>
                    <a:lnTo>
                      <a:pt x="220" y="496"/>
                    </a:lnTo>
                    <a:lnTo>
                      <a:pt x="189" y="477"/>
                    </a:lnTo>
                    <a:lnTo>
                      <a:pt x="159" y="457"/>
                    </a:lnTo>
                    <a:lnTo>
                      <a:pt x="135" y="436"/>
                    </a:lnTo>
                    <a:lnTo>
                      <a:pt x="115" y="412"/>
                    </a:lnTo>
                    <a:lnTo>
                      <a:pt x="100" y="388"/>
                    </a:lnTo>
                    <a:lnTo>
                      <a:pt x="87" y="364"/>
                    </a:lnTo>
                    <a:lnTo>
                      <a:pt x="83" y="351"/>
                    </a:lnTo>
                    <a:lnTo>
                      <a:pt x="81" y="338"/>
                    </a:lnTo>
                    <a:lnTo>
                      <a:pt x="80" y="325"/>
                    </a:lnTo>
                    <a:lnTo>
                      <a:pt x="78" y="312"/>
                    </a:lnTo>
                    <a:lnTo>
                      <a:pt x="78" y="312"/>
                    </a:lnTo>
                    <a:lnTo>
                      <a:pt x="80" y="288"/>
                    </a:lnTo>
                    <a:lnTo>
                      <a:pt x="85" y="266"/>
                    </a:lnTo>
                    <a:lnTo>
                      <a:pt x="96" y="242"/>
                    </a:lnTo>
                    <a:lnTo>
                      <a:pt x="109" y="222"/>
                    </a:lnTo>
                    <a:lnTo>
                      <a:pt x="124" y="201"/>
                    </a:lnTo>
                    <a:lnTo>
                      <a:pt x="144" y="181"/>
                    </a:lnTo>
                    <a:lnTo>
                      <a:pt x="167" y="163"/>
                    </a:lnTo>
                    <a:lnTo>
                      <a:pt x="191" y="146"/>
                    </a:lnTo>
                    <a:lnTo>
                      <a:pt x="218" y="131"/>
                    </a:lnTo>
                    <a:lnTo>
                      <a:pt x="246" y="118"/>
                    </a:lnTo>
                    <a:lnTo>
                      <a:pt x="278" y="105"/>
                    </a:lnTo>
                    <a:lnTo>
                      <a:pt x="311" y="96"/>
                    </a:lnTo>
                    <a:lnTo>
                      <a:pt x="346" y="87"/>
                    </a:lnTo>
                    <a:lnTo>
                      <a:pt x="381" y="81"/>
                    </a:lnTo>
                    <a:lnTo>
                      <a:pt x="418" y="77"/>
                    </a:lnTo>
                    <a:lnTo>
                      <a:pt x="457" y="76"/>
                    </a:lnTo>
                    <a:lnTo>
                      <a:pt x="457" y="76"/>
                    </a:lnTo>
                    <a:lnTo>
                      <a:pt x="494" y="77"/>
                    </a:lnTo>
                    <a:lnTo>
                      <a:pt x="531" y="81"/>
                    </a:lnTo>
                    <a:lnTo>
                      <a:pt x="568" y="87"/>
                    </a:lnTo>
                    <a:lnTo>
                      <a:pt x="601" y="96"/>
                    </a:lnTo>
                    <a:lnTo>
                      <a:pt x="635" y="105"/>
                    </a:lnTo>
                    <a:lnTo>
                      <a:pt x="666" y="118"/>
                    </a:lnTo>
                    <a:lnTo>
                      <a:pt x="696" y="131"/>
                    </a:lnTo>
                    <a:lnTo>
                      <a:pt x="722" y="146"/>
                    </a:lnTo>
                    <a:lnTo>
                      <a:pt x="747" y="163"/>
                    </a:lnTo>
                    <a:lnTo>
                      <a:pt x="770" y="181"/>
                    </a:lnTo>
                    <a:lnTo>
                      <a:pt x="788" y="201"/>
                    </a:lnTo>
                    <a:lnTo>
                      <a:pt x="805" y="222"/>
                    </a:lnTo>
                    <a:lnTo>
                      <a:pt x="818" y="242"/>
                    </a:lnTo>
                    <a:lnTo>
                      <a:pt x="827" y="266"/>
                    </a:lnTo>
                    <a:lnTo>
                      <a:pt x="833" y="288"/>
                    </a:lnTo>
                    <a:lnTo>
                      <a:pt x="834" y="312"/>
                    </a:lnTo>
                    <a:lnTo>
                      <a:pt x="834" y="312"/>
                    </a:lnTo>
                    <a:lnTo>
                      <a:pt x="834" y="325"/>
                    </a:lnTo>
                    <a:lnTo>
                      <a:pt x="833" y="338"/>
                    </a:lnTo>
                    <a:lnTo>
                      <a:pt x="829" y="351"/>
                    </a:lnTo>
                    <a:lnTo>
                      <a:pt x="825" y="364"/>
                    </a:lnTo>
                    <a:lnTo>
                      <a:pt x="814" y="388"/>
                    </a:lnTo>
                    <a:lnTo>
                      <a:pt x="797" y="412"/>
                    </a:lnTo>
                    <a:lnTo>
                      <a:pt x="777" y="435"/>
                    </a:lnTo>
                    <a:lnTo>
                      <a:pt x="753" y="457"/>
                    </a:lnTo>
                    <a:lnTo>
                      <a:pt x="725" y="477"/>
                    </a:lnTo>
                    <a:lnTo>
                      <a:pt x="694" y="496"/>
                    </a:lnTo>
                    <a:lnTo>
                      <a:pt x="694" y="496"/>
                    </a:lnTo>
                    <a:lnTo>
                      <a:pt x="688" y="497"/>
                    </a:lnTo>
                    <a:lnTo>
                      <a:pt x="683" y="503"/>
                    </a:lnTo>
                    <a:lnTo>
                      <a:pt x="675" y="512"/>
                    </a:lnTo>
                    <a:lnTo>
                      <a:pt x="673" y="525"/>
                    </a:lnTo>
                    <a:lnTo>
                      <a:pt x="673" y="536"/>
                    </a:lnTo>
                    <a:lnTo>
                      <a:pt x="673" y="5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49"/>
              <p:cNvSpPr>
                <a:spLocks/>
              </p:cNvSpPr>
              <p:nvPr/>
            </p:nvSpPr>
            <p:spPr bwMode="auto">
              <a:xfrm>
                <a:off x="457200" y="303213"/>
                <a:ext cx="385763" cy="28575"/>
              </a:xfrm>
              <a:custGeom>
                <a:avLst/>
                <a:gdLst>
                  <a:gd name="T0" fmla="*/ 21 w 487"/>
                  <a:gd name="T1" fmla="*/ 37 h 37"/>
                  <a:gd name="T2" fmla="*/ 468 w 487"/>
                  <a:gd name="T3" fmla="*/ 37 h 37"/>
                  <a:gd name="T4" fmla="*/ 468 w 487"/>
                  <a:gd name="T5" fmla="*/ 37 h 37"/>
                  <a:gd name="T6" fmla="*/ 476 w 487"/>
                  <a:gd name="T7" fmla="*/ 37 h 37"/>
                  <a:gd name="T8" fmla="*/ 481 w 487"/>
                  <a:gd name="T9" fmla="*/ 31 h 37"/>
                  <a:gd name="T10" fmla="*/ 485 w 487"/>
                  <a:gd name="T11" fmla="*/ 26 h 37"/>
                  <a:gd name="T12" fmla="*/ 487 w 487"/>
                  <a:gd name="T13" fmla="*/ 18 h 37"/>
                  <a:gd name="T14" fmla="*/ 487 w 487"/>
                  <a:gd name="T15" fmla="*/ 18 h 37"/>
                  <a:gd name="T16" fmla="*/ 485 w 487"/>
                  <a:gd name="T17" fmla="*/ 11 h 37"/>
                  <a:gd name="T18" fmla="*/ 481 w 487"/>
                  <a:gd name="T19" fmla="*/ 5 h 37"/>
                  <a:gd name="T20" fmla="*/ 476 w 487"/>
                  <a:gd name="T21" fmla="*/ 0 h 37"/>
                  <a:gd name="T22" fmla="*/ 468 w 487"/>
                  <a:gd name="T23" fmla="*/ 0 h 37"/>
                  <a:gd name="T24" fmla="*/ 21 w 487"/>
                  <a:gd name="T25" fmla="*/ 0 h 37"/>
                  <a:gd name="T26" fmla="*/ 21 w 487"/>
                  <a:gd name="T27" fmla="*/ 0 h 37"/>
                  <a:gd name="T28" fmla="*/ 13 w 487"/>
                  <a:gd name="T29" fmla="*/ 0 h 37"/>
                  <a:gd name="T30" fmla="*/ 6 w 487"/>
                  <a:gd name="T31" fmla="*/ 5 h 37"/>
                  <a:gd name="T32" fmla="*/ 2 w 487"/>
                  <a:gd name="T33" fmla="*/ 11 h 37"/>
                  <a:gd name="T34" fmla="*/ 0 w 487"/>
                  <a:gd name="T35" fmla="*/ 18 h 37"/>
                  <a:gd name="T36" fmla="*/ 0 w 487"/>
                  <a:gd name="T37" fmla="*/ 18 h 37"/>
                  <a:gd name="T38" fmla="*/ 2 w 487"/>
                  <a:gd name="T39" fmla="*/ 26 h 37"/>
                  <a:gd name="T40" fmla="*/ 6 w 487"/>
                  <a:gd name="T41" fmla="*/ 31 h 37"/>
                  <a:gd name="T42" fmla="*/ 13 w 487"/>
                  <a:gd name="T43" fmla="*/ 37 h 37"/>
                  <a:gd name="T44" fmla="*/ 21 w 487"/>
                  <a:gd name="T45" fmla="*/ 37 h 37"/>
                  <a:gd name="T46" fmla="*/ 21 w 487"/>
                  <a:gd name="T4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7" h="37">
                    <a:moveTo>
                      <a:pt x="21" y="37"/>
                    </a:moveTo>
                    <a:lnTo>
                      <a:pt x="468" y="37"/>
                    </a:lnTo>
                    <a:lnTo>
                      <a:pt x="468" y="37"/>
                    </a:lnTo>
                    <a:lnTo>
                      <a:pt x="476" y="37"/>
                    </a:lnTo>
                    <a:lnTo>
                      <a:pt x="481" y="31"/>
                    </a:lnTo>
                    <a:lnTo>
                      <a:pt x="485" y="26"/>
                    </a:lnTo>
                    <a:lnTo>
                      <a:pt x="487" y="18"/>
                    </a:lnTo>
                    <a:lnTo>
                      <a:pt x="487" y="18"/>
                    </a:lnTo>
                    <a:lnTo>
                      <a:pt x="485" y="11"/>
                    </a:lnTo>
                    <a:lnTo>
                      <a:pt x="481" y="5"/>
                    </a:lnTo>
                    <a:lnTo>
                      <a:pt x="476" y="0"/>
                    </a:lnTo>
                    <a:lnTo>
                      <a:pt x="468" y="0"/>
                    </a:lnTo>
                    <a:lnTo>
                      <a:pt x="21" y="0"/>
                    </a:lnTo>
                    <a:lnTo>
                      <a:pt x="21" y="0"/>
                    </a:lnTo>
                    <a:lnTo>
                      <a:pt x="13" y="0"/>
                    </a:lnTo>
                    <a:lnTo>
                      <a:pt x="6" y="5"/>
                    </a:lnTo>
                    <a:lnTo>
                      <a:pt x="2" y="11"/>
                    </a:lnTo>
                    <a:lnTo>
                      <a:pt x="0" y="18"/>
                    </a:lnTo>
                    <a:lnTo>
                      <a:pt x="0" y="18"/>
                    </a:lnTo>
                    <a:lnTo>
                      <a:pt x="2" y="26"/>
                    </a:lnTo>
                    <a:lnTo>
                      <a:pt x="6" y="31"/>
                    </a:lnTo>
                    <a:lnTo>
                      <a:pt x="13" y="37"/>
                    </a:lnTo>
                    <a:lnTo>
                      <a:pt x="21" y="37"/>
                    </a:lnTo>
                    <a:lnTo>
                      <a:pt x="21" y="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50"/>
              <p:cNvSpPr>
                <a:spLocks/>
              </p:cNvSpPr>
              <p:nvPr/>
            </p:nvSpPr>
            <p:spPr bwMode="auto">
              <a:xfrm>
                <a:off x="457200" y="382588"/>
                <a:ext cx="385763" cy="30163"/>
              </a:xfrm>
              <a:custGeom>
                <a:avLst/>
                <a:gdLst>
                  <a:gd name="T0" fmla="*/ 487 w 487"/>
                  <a:gd name="T1" fmla="*/ 20 h 39"/>
                  <a:gd name="T2" fmla="*/ 487 w 487"/>
                  <a:gd name="T3" fmla="*/ 20 h 39"/>
                  <a:gd name="T4" fmla="*/ 485 w 487"/>
                  <a:gd name="T5" fmla="*/ 13 h 39"/>
                  <a:gd name="T6" fmla="*/ 481 w 487"/>
                  <a:gd name="T7" fmla="*/ 5 h 39"/>
                  <a:gd name="T8" fmla="*/ 476 w 487"/>
                  <a:gd name="T9" fmla="*/ 2 h 39"/>
                  <a:gd name="T10" fmla="*/ 468 w 487"/>
                  <a:gd name="T11" fmla="*/ 0 h 39"/>
                  <a:gd name="T12" fmla="*/ 21 w 487"/>
                  <a:gd name="T13" fmla="*/ 0 h 39"/>
                  <a:gd name="T14" fmla="*/ 21 w 487"/>
                  <a:gd name="T15" fmla="*/ 0 h 39"/>
                  <a:gd name="T16" fmla="*/ 13 w 487"/>
                  <a:gd name="T17" fmla="*/ 2 h 39"/>
                  <a:gd name="T18" fmla="*/ 6 w 487"/>
                  <a:gd name="T19" fmla="*/ 5 h 39"/>
                  <a:gd name="T20" fmla="*/ 2 w 487"/>
                  <a:gd name="T21" fmla="*/ 13 h 39"/>
                  <a:gd name="T22" fmla="*/ 0 w 487"/>
                  <a:gd name="T23" fmla="*/ 20 h 39"/>
                  <a:gd name="T24" fmla="*/ 0 w 487"/>
                  <a:gd name="T25" fmla="*/ 20 h 39"/>
                  <a:gd name="T26" fmla="*/ 2 w 487"/>
                  <a:gd name="T27" fmla="*/ 27 h 39"/>
                  <a:gd name="T28" fmla="*/ 6 w 487"/>
                  <a:gd name="T29" fmla="*/ 33 h 39"/>
                  <a:gd name="T30" fmla="*/ 13 w 487"/>
                  <a:gd name="T31" fmla="*/ 37 h 39"/>
                  <a:gd name="T32" fmla="*/ 21 w 487"/>
                  <a:gd name="T33" fmla="*/ 39 h 39"/>
                  <a:gd name="T34" fmla="*/ 468 w 487"/>
                  <a:gd name="T35" fmla="*/ 39 h 39"/>
                  <a:gd name="T36" fmla="*/ 468 w 487"/>
                  <a:gd name="T37" fmla="*/ 39 h 39"/>
                  <a:gd name="T38" fmla="*/ 476 w 487"/>
                  <a:gd name="T39" fmla="*/ 37 h 39"/>
                  <a:gd name="T40" fmla="*/ 481 w 487"/>
                  <a:gd name="T41" fmla="*/ 33 h 39"/>
                  <a:gd name="T42" fmla="*/ 485 w 487"/>
                  <a:gd name="T43" fmla="*/ 27 h 39"/>
                  <a:gd name="T44" fmla="*/ 487 w 487"/>
                  <a:gd name="T45" fmla="*/ 20 h 39"/>
                  <a:gd name="T46" fmla="*/ 487 w 487"/>
                  <a:gd name="T4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7" h="39">
                    <a:moveTo>
                      <a:pt x="487" y="20"/>
                    </a:moveTo>
                    <a:lnTo>
                      <a:pt x="487" y="20"/>
                    </a:lnTo>
                    <a:lnTo>
                      <a:pt x="485" y="13"/>
                    </a:lnTo>
                    <a:lnTo>
                      <a:pt x="481" y="5"/>
                    </a:lnTo>
                    <a:lnTo>
                      <a:pt x="476" y="2"/>
                    </a:lnTo>
                    <a:lnTo>
                      <a:pt x="468" y="0"/>
                    </a:lnTo>
                    <a:lnTo>
                      <a:pt x="21" y="0"/>
                    </a:lnTo>
                    <a:lnTo>
                      <a:pt x="21" y="0"/>
                    </a:lnTo>
                    <a:lnTo>
                      <a:pt x="13" y="2"/>
                    </a:lnTo>
                    <a:lnTo>
                      <a:pt x="6" y="5"/>
                    </a:lnTo>
                    <a:lnTo>
                      <a:pt x="2" y="13"/>
                    </a:lnTo>
                    <a:lnTo>
                      <a:pt x="0" y="20"/>
                    </a:lnTo>
                    <a:lnTo>
                      <a:pt x="0" y="20"/>
                    </a:lnTo>
                    <a:lnTo>
                      <a:pt x="2" y="27"/>
                    </a:lnTo>
                    <a:lnTo>
                      <a:pt x="6" y="33"/>
                    </a:lnTo>
                    <a:lnTo>
                      <a:pt x="13" y="37"/>
                    </a:lnTo>
                    <a:lnTo>
                      <a:pt x="21" y="39"/>
                    </a:lnTo>
                    <a:lnTo>
                      <a:pt x="468" y="39"/>
                    </a:lnTo>
                    <a:lnTo>
                      <a:pt x="468" y="39"/>
                    </a:lnTo>
                    <a:lnTo>
                      <a:pt x="476" y="37"/>
                    </a:lnTo>
                    <a:lnTo>
                      <a:pt x="481" y="33"/>
                    </a:lnTo>
                    <a:lnTo>
                      <a:pt x="485" y="27"/>
                    </a:lnTo>
                    <a:lnTo>
                      <a:pt x="487" y="20"/>
                    </a:lnTo>
                    <a:lnTo>
                      <a:pt x="487" y="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51"/>
              <p:cNvSpPr>
                <a:spLocks/>
              </p:cNvSpPr>
              <p:nvPr/>
            </p:nvSpPr>
            <p:spPr bwMode="auto">
              <a:xfrm>
                <a:off x="457200" y="463551"/>
                <a:ext cx="247650" cy="30163"/>
              </a:xfrm>
              <a:custGeom>
                <a:avLst/>
                <a:gdLst>
                  <a:gd name="T0" fmla="*/ 294 w 313"/>
                  <a:gd name="T1" fmla="*/ 0 h 39"/>
                  <a:gd name="T2" fmla="*/ 21 w 313"/>
                  <a:gd name="T3" fmla="*/ 0 h 39"/>
                  <a:gd name="T4" fmla="*/ 21 w 313"/>
                  <a:gd name="T5" fmla="*/ 0 h 39"/>
                  <a:gd name="T6" fmla="*/ 13 w 313"/>
                  <a:gd name="T7" fmla="*/ 2 h 39"/>
                  <a:gd name="T8" fmla="*/ 6 w 313"/>
                  <a:gd name="T9" fmla="*/ 6 h 39"/>
                  <a:gd name="T10" fmla="*/ 2 w 313"/>
                  <a:gd name="T11" fmla="*/ 13 h 39"/>
                  <a:gd name="T12" fmla="*/ 0 w 313"/>
                  <a:gd name="T13" fmla="*/ 21 h 39"/>
                  <a:gd name="T14" fmla="*/ 0 w 313"/>
                  <a:gd name="T15" fmla="*/ 21 h 39"/>
                  <a:gd name="T16" fmla="*/ 2 w 313"/>
                  <a:gd name="T17" fmla="*/ 28 h 39"/>
                  <a:gd name="T18" fmla="*/ 6 w 313"/>
                  <a:gd name="T19" fmla="*/ 34 h 39"/>
                  <a:gd name="T20" fmla="*/ 13 w 313"/>
                  <a:gd name="T21" fmla="*/ 37 h 39"/>
                  <a:gd name="T22" fmla="*/ 21 w 313"/>
                  <a:gd name="T23" fmla="*/ 39 h 39"/>
                  <a:gd name="T24" fmla="*/ 294 w 313"/>
                  <a:gd name="T25" fmla="*/ 39 h 39"/>
                  <a:gd name="T26" fmla="*/ 294 w 313"/>
                  <a:gd name="T27" fmla="*/ 39 h 39"/>
                  <a:gd name="T28" fmla="*/ 302 w 313"/>
                  <a:gd name="T29" fmla="*/ 37 h 39"/>
                  <a:gd name="T30" fmla="*/ 307 w 313"/>
                  <a:gd name="T31" fmla="*/ 34 h 39"/>
                  <a:gd name="T32" fmla="*/ 311 w 313"/>
                  <a:gd name="T33" fmla="*/ 28 h 39"/>
                  <a:gd name="T34" fmla="*/ 313 w 313"/>
                  <a:gd name="T35" fmla="*/ 21 h 39"/>
                  <a:gd name="T36" fmla="*/ 313 w 313"/>
                  <a:gd name="T37" fmla="*/ 21 h 39"/>
                  <a:gd name="T38" fmla="*/ 311 w 313"/>
                  <a:gd name="T39" fmla="*/ 13 h 39"/>
                  <a:gd name="T40" fmla="*/ 307 w 313"/>
                  <a:gd name="T41" fmla="*/ 6 h 39"/>
                  <a:gd name="T42" fmla="*/ 302 w 313"/>
                  <a:gd name="T43" fmla="*/ 2 h 39"/>
                  <a:gd name="T44" fmla="*/ 294 w 313"/>
                  <a:gd name="T45" fmla="*/ 0 h 39"/>
                  <a:gd name="T46" fmla="*/ 294 w 313"/>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3" h="39">
                    <a:moveTo>
                      <a:pt x="294" y="0"/>
                    </a:moveTo>
                    <a:lnTo>
                      <a:pt x="21" y="0"/>
                    </a:lnTo>
                    <a:lnTo>
                      <a:pt x="21" y="0"/>
                    </a:lnTo>
                    <a:lnTo>
                      <a:pt x="13" y="2"/>
                    </a:lnTo>
                    <a:lnTo>
                      <a:pt x="6" y="6"/>
                    </a:lnTo>
                    <a:lnTo>
                      <a:pt x="2" y="13"/>
                    </a:lnTo>
                    <a:lnTo>
                      <a:pt x="0" y="21"/>
                    </a:lnTo>
                    <a:lnTo>
                      <a:pt x="0" y="21"/>
                    </a:lnTo>
                    <a:lnTo>
                      <a:pt x="2" y="28"/>
                    </a:lnTo>
                    <a:lnTo>
                      <a:pt x="6" y="34"/>
                    </a:lnTo>
                    <a:lnTo>
                      <a:pt x="13" y="37"/>
                    </a:lnTo>
                    <a:lnTo>
                      <a:pt x="21" y="39"/>
                    </a:lnTo>
                    <a:lnTo>
                      <a:pt x="294" y="39"/>
                    </a:lnTo>
                    <a:lnTo>
                      <a:pt x="294" y="39"/>
                    </a:lnTo>
                    <a:lnTo>
                      <a:pt x="302" y="37"/>
                    </a:lnTo>
                    <a:lnTo>
                      <a:pt x="307" y="34"/>
                    </a:lnTo>
                    <a:lnTo>
                      <a:pt x="311" y="28"/>
                    </a:lnTo>
                    <a:lnTo>
                      <a:pt x="313" y="21"/>
                    </a:lnTo>
                    <a:lnTo>
                      <a:pt x="313" y="21"/>
                    </a:lnTo>
                    <a:lnTo>
                      <a:pt x="311" y="13"/>
                    </a:lnTo>
                    <a:lnTo>
                      <a:pt x="307" y="6"/>
                    </a:lnTo>
                    <a:lnTo>
                      <a:pt x="302" y="2"/>
                    </a:lnTo>
                    <a:lnTo>
                      <a:pt x="294" y="0"/>
                    </a:lnTo>
                    <a:lnTo>
                      <a:pt x="29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p:cNvGrpSpPr/>
            <p:nvPr/>
          </p:nvGrpSpPr>
          <p:grpSpPr>
            <a:xfrm>
              <a:off x="2875024" y="2778919"/>
              <a:ext cx="547318" cy="340396"/>
              <a:chOff x="3756025" y="2197101"/>
              <a:chExt cx="1100138" cy="684213"/>
            </a:xfrm>
            <a:solidFill>
              <a:schemeClr val="bg1"/>
            </a:solidFill>
          </p:grpSpPr>
          <p:sp>
            <p:nvSpPr>
              <p:cNvPr id="23" name="Freeform 7"/>
              <p:cNvSpPr>
                <a:spLocks/>
              </p:cNvSpPr>
              <p:nvPr/>
            </p:nvSpPr>
            <p:spPr bwMode="auto">
              <a:xfrm>
                <a:off x="3763963" y="2201863"/>
                <a:ext cx="1082675" cy="466725"/>
              </a:xfrm>
              <a:custGeom>
                <a:avLst/>
                <a:gdLst>
                  <a:gd name="T0" fmla="*/ 0 w 1366"/>
                  <a:gd name="T1" fmla="*/ 44 h 587"/>
                  <a:gd name="T2" fmla="*/ 36 w 1366"/>
                  <a:gd name="T3" fmla="*/ 0 h 587"/>
                  <a:gd name="T4" fmla="*/ 683 w 1366"/>
                  <a:gd name="T5" fmla="*/ 514 h 587"/>
                  <a:gd name="T6" fmla="*/ 1330 w 1366"/>
                  <a:gd name="T7" fmla="*/ 0 h 587"/>
                  <a:gd name="T8" fmla="*/ 1366 w 1366"/>
                  <a:gd name="T9" fmla="*/ 44 h 587"/>
                  <a:gd name="T10" fmla="*/ 683 w 1366"/>
                  <a:gd name="T11" fmla="*/ 587 h 587"/>
                  <a:gd name="T12" fmla="*/ 0 w 1366"/>
                  <a:gd name="T13" fmla="*/ 44 h 587"/>
                  <a:gd name="T14" fmla="*/ 0 w 1366"/>
                  <a:gd name="T15" fmla="*/ 44 h 5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6" h="587">
                    <a:moveTo>
                      <a:pt x="0" y="44"/>
                    </a:moveTo>
                    <a:lnTo>
                      <a:pt x="36" y="0"/>
                    </a:lnTo>
                    <a:lnTo>
                      <a:pt x="683" y="514"/>
                    </a:lnTo>
                    <a:lnTo>
                      <a:pt x="1330" y="0"/>
                    </a:lnTo>
                    <a:lnTo>
                      <a:pt x="1366" y="44"/>
                    </a:lnTo>
                    <a:lnTo>
                      <a:pt x="683" y="587"/>
                    </a:lnTo>
                    <a:lnTo>
                      <a:pt x="0" y="44"/>
                    </a:ln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8"/>
              <p:cNvSpPr>
                <a:spLocks noEditPoints="1"/>
              </p:cNvSpPr>
              <p:nvPr/>
            </p:nvSpPr>
            <p:spPr bwMode="auto">
              <a:xfrm>
                <a:off x="3756025" y="2197101"/>
                <a:ext cx="1100138" cy="684213"/>
              </a:xfrm>
              <a:custGeom>
                <a:avLst/>
                <a:gdLst>
                  <a:gd name="T0" fmla="*/ 0 w 1386"/>
                  <a:gd name="T1" fmla="*/ 864 h 864"/>
                  <a:gd name="T2" fmla="*/ 0 w 1386"/>
                  <a:gd name="T3" fmla="*/ 0 h 864"/>
                  <a:gd name="T4" fmla="*/ 1386 w 1386"/>
                  <a:gd name="T5" fmla="*/ 0 h 864"/>
                  <a:gd name="T6" fmla="*/ 1386 w 1386"/>
                  <a:gd name="T7" fmla="*/ 836 h 864"/>
                  <a:gd name="T8" fmla="*/ 1386 w 1386"/>
                  <a:gd name="T9" fmla="*/ 864 h 864"/>
                  <a:gd name="T10" fmla="*/ 0 w 1386"/>
                  <a:gd name="T11" fmla="*/ 864 h 864"/>
                  <a:gd name="T12" fmla="*/ 0 w 1386"/>
                  <a:gd name="T13" fmla="*/ 864 h 864"/>
                  <a:gd name="T14" fmla="*/ 1356 w 1386"/>
                  <a:gd name="T15" fmla="*/ 836 h 864"/>
                  <a:gd name="T16" fmla="*/ 1356 w 1386"/>
                  <a:gd name="T17" fmla="*/ 806 h 864"/>
                  <a:gd name="T18" fmla="*/ 1356 w 1386"/>
                  <a:gd name="T19" fmla="*/ 836 h 864"/>
                  <a:gd name="T20" fmla="*/ 1356 w 1386"/>
                  <a:gd name="T21" fmla="*/ 836 h 864"/>
                  <a:gd name="T22" fmla="*/ 58 w 1386"/>
                  <a:gd name="T23" fmla="*/ 806 h 864"/>
                  <a:gd name="T24" fmla="*/ 1328 w 1386"/>
                  <a:gd name="T25" fmla="*/ 806 h 864"/>
                  <a:gd name="T26" fmla="*/ 1328 w 1386"/>
                  <a:gd name="T27" fmla="*/ 58 h 864"/>
                  <a:gd name="T28" fmla="*/ 58 w 1386"/>
                  <a:gd name="T29" fmla="*/ 58 h 864"/>
                  <a:gd name="T30" fmla="*/ 58 w 1386"/>
                  <a:gd name="T31" fmla="*/ 806 h 864"/>
                  <a:gd name="T32" fmla="*/ 58 w 1386"/>
                  <a:gd name="T33" fmla="*/ 80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6" h="864">
                    <a:moveTo>
                      <a:pt x="0" y="864"/>
                    </a:moveTo>
                    <a:lnTo>
                      <a:pt x="0" y="0"/>
                    </a:lnTo>
                    <a:lnTo>
                      <a:pt x="1386" y="0"/>
                    </a:lnTo>
                    <a:lnTo>
                      <a:pt x="1386" y="836"/>
                    </a:lnTo>
                    <a:lnTo>
                      <a:pt x="1386" y="864"/>
                    </a:lnTo>
                    <a:lnTo>
                      <a:pt x="0" y="864"/>
                    </a:lnTo>
                    <a:lnTo>
                      <a:pt x="0" y="864"/>
                    </a:lnTo>
                    <a:close/>
                    <a:moveTo>
                      <a:pt x="1356" y="836"/>
                    </a:moveTo>
                    <a:lnTo>
                      <a:pt x="1356" y="806"/>
                    </a:lnTo>
                    <a:lnTo>
                      <a:pt x="1356" y="836"/>
                    </a:lnTo>
                    <a:lnTo>
                      <a:pt x="1356" y="836"/>
                    </a:lnTo>
                    <a:close/>
                    <a:moveTo>
                      <a:pt x="58" y="806"/>
                    </a:moveTo>
                    <a:lnTo>
                      <a:pt x="1328" y="806"/>
                    </a:lnTo>
                    <a:lnTo>
                      <a:pt x="1328" y="58"/>
                    </a:lnTo>
                    <a:lnTo>
                      <a:pt x="58" y="58"/>
                    </a:lnTo>
                    <a:lnTo>
                      <a:pt x="58" y="806"/>
                    </a:lnTo>
                    <a:lnTo>
                      <a:pt x="58" y="8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9"/>
              <p:cNvSpPr>
                <a:spLocks/>
              </p:cNvSpPr>
              <p:nvPr/>
            </p:nvSpPr>
            <p:spPr bwMode="auto">
              <a:xfrm>
                <a:off x="4443413" y="2501901"/>
                <a:ext cx="404813" cy="374650"/>
              </a:xfrm>
              <a:custGeom>
                <a:avLst/>
                <a:gdLst>
                  <a:gd name="T0" fmla="*/ 0 w 512"/>
                  <a:gd name="T1" fmla="*/ 43 h 472"/>
                  <a:gd name="T2" fmla="*/ 38 w 512"/>
                  <a:gd name="T3" fmla="*/ 0 h 472"/>
                  <a:gd name="T4" fmla="*/ 512 w 512"/>
                  <a:gd name="T5" fmla="*/ 429 h 472"/>
                  <a:gd name="T6" fmla="*/ 474 w 512"/>
                  <a:gd name="T7" fmla="*/ 472 h 472"/>
                  <a:gd name="T8" fmla="*/ 0 w 512"/>
                  <a:gd name="T9" fmla="*/ 43 h 472"/>
                  <a:gd name="T10" fmla="*/ 0 w 512"/>
                  <a:gd name="T11" fmla="*/ 43 h 472"/>
                </a:gdLst>
                <a:ahLst/>
                <a:cxnLst>
                  <a:cxn ang="0">
                    <a:pos x="T0" y="T1"/>
                  </a:cxn>
                  <a:cxn ang="0">
                    <a:pos x="T2" y="T3"/>
                  </a:cxn>
                  <a:cxn ang="0">
                    <a:pos x="T4" y="T5"/>
                  </a:cxn>
                  <a:cxn ang="0">
                    <a:pos x="T6" y="T7"/>
                  </a:cxn>
                  <a:cxn ang="0">
                    <a:pos x="T8" y="T9"/>
                  </a:cxn>
                  <a:cxn ang="0">
                    <a:pos x="T10" y="T11"/>
                  </a:cxn>
                </a:cxnLst>
                <a:rect l="0" t="0" r="r" b="b"/>
                <a:pathLst>
                  <a:path w="512" h="472">
                    <a:moveTo>
                      <a:pt x="0" y="43"/>
                    </a:moveTo>
                    <a:lnTo>
                      <a:pt x="38" y="0"/>
                    </a:lnTo>
                    <a:lnTo>
                      <a:pt x="512" y="429"/>
                    </a:lnTo>
                    <a:lnTo>
                      <a:pt x="474" y="472"/>
                    </a:lnTo>
                    <a:lnTo>
                      <a:pt x="0" y="43"/>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10"/>
              <p:cNvSpPr>
                <a:spLocks/>
              </p:cNvSpPr>
              <p:nvPr/>
            </p:nvSpPr>
            <p:spPr bwMode="auto">
              <a:xfrm>
                <a:off x="3762375" y="2505076"/>
                <a:ext cx="401638" cy="371475"/>
              </a:xfrm>
              <a:custGeom>
                <a:avLst/>
                <a:gdLst>
                  <a:gd name="T0" fmla="*/ 0 w 508"/>
                  <a:gd name="T1" fmla="*/ 425 h 468"/>
                  <a:gd name="T2" fmla="*/ 471 w 508"/>
                  <a:gd name="T3" fmla="*/ 0 h 468"/>
                  <a:gd name="T4" fmla="*/ 508 w 508"/>
                  <a:gd name="T5" fmla="*/ 43 h 468"/>
                  <a:gd name="T6" fmla="*/ 40 w 508"/>
                  <a:gd name="T7" fmla="*/ 468 h 468"/>
                  <a:gd name="T8" fmla="*/ 0 w 508"/>
                  <a:gd name="T9" fmla="*/ 425 h 468"/>
                  <a:gd name="T10" fmla="*/ 0 w 508"/>
                  <a:gd name="T11" fmla="*/ 425 h 468"/>
                </a:gdLst>
                <a:ahLst/>
                <a:cxnLst>
                  <a:cxn ang="0">
                    <a:pos x="T0" y="T1"/>
                  </a:cxn>
                  <a:cxn ang="0">
                    <a:pos x="T2" y="T3"/>
                  </a:cxn>
                  <a:cxn ang="0">
                    <a:pos x="T4" y="T5"/>
                  </a:cxn>
                  <a:cxn ang="0">
                    <a:pos x="T6" y="T7"/>
                  </a:cxn>
                  <a:cxn ang="0">
                    <a:pos x="T8" y="T9"/>
                  </a:cxn>
                  <a:cxn ang="0">
                    <a:pos x="T10" y="T11"/>
                  </a:cxn>
                </a:cxnLst>
                <a:rect l="0" t="0" r="r" b="b"/>
                <a:pathLst>
                  <a:path w="508" h="468">
                    <a:moveTo>
                      <a:pt x="0" y="425"/>
                    </a:moveTo>
                    <a:lnTo>
                      <a:pt x="471" y="0"/>
                    </a:lnTo>
                    <a:lnTo>
                      <a:pt x="508" y="43"/>
                    </a:lnTo>
                    <a:lnTo>
                      <a:pt x="40" y="468"/>
                    </a:lnTo>
                    <a:lnTo>
                      <a:pt x="0" y="425"/>
                    </a:lnTo>
                    <a:lnTo>
                      <a:pt x="0" y="4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11"/>
            <p:cNvGrpSpPr/>
            <p:nvPr/>
          </p:nvGrpSpPr>
          <p:grpSpPr>
            <a:xfrm>
              <a:off x="1982555" y="4471987"/>
              <a:ext cx="581678" cy="520812"/>
              <a:chOff x="1176338" y="-14288"/>
              <a:chExt cx="1471613" cy="1317626"/>
            </a:xfrm>
            <a:solidFill>
              <a:schemeClr val="bg1"/>
            </a:solidFill>
          </p:grpSpPr>
          <p:sp>
            <p:nvSpPr>
              <p:cNvPr id="13" name="Freeform 53"/>
              <p:cNvSpPr>
                <a:spLocks/>
              </p:cNvSpPr>
              <p:nvPr/>
            </p:nvSpPr>
            <p:spPr bwMode="auto">
              <a:xfrm>
                <a:off x="1489075" y="-11113"/>
                <a:ext cx="765175" cy="309563"/>
              </a:xfrm>
              <a:custGeom>
                <a:avLst/>
                <a:gdLst>
                  <a:gd name="T0" fmla="*/ 327 w 339"/>
                  <a:gd name="T1" fmla="*/ 137 h 137"/>
                  <a:gd name="T2" fmla="*/ 315 w 339"/>
                  <a:gd name="T3" fmla="*/ 125 h 137"/>
                  <a:gd name="T4" fmla="*/ 315 w 339"/>
                  <a:gd name="T5" fmla="*/ 45 h 137"/>
                  <a:gd name="T6" fmla="*/ 291 w 339"/>
                  <a:gd name="T7" fmla="*/ 24 h 137"/>
                  <a:gd name="T8" fmla="*/ 12 w 339"/>
                  <a:gd name="T9" fmla="*/ 24 h 137"/>
                  <a:gd name="T10" fmla="*/ 0 w 339"/>
                  <a:gd name="T11" fmla="*/ 12 h 137"/>
                  <a:gd name="T12" fmla="*/ 12 w 339"/>
                  <a:gd name="T13" fmla="*/ 0 h 137"/>
                  <a:gd name="T14" fmla="*/ 291 w 339"/>
                  <a:gd name="T15" fmla="*/ 0 h 137"/>
                  <a:gd name="T16" fmla="*/ 339 w 339"/>
                  <a:gd name="T17" fmla="*/ 45 h 137"/>
                  <a:gd name="T18" fmla="*/ 339 w 339"/>
                  <a:gd name="T19" fmla="*/ 125 h 137"/>
                  <a:gd name="T20" fmla="*/ 327 w 339"/>
                  <a:gd name="T2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9" h="137">
                    <a:moveTo>
                      <a:pt x="327" y="137"/>
                    </a:moveTo>
                    <a:cubicBezTo>
                      <a:pt x="321" y="137"/>
                      <a:pt x="315" y="131"/>
                      <a:pt x="315" y="125"/>
                    </a:cubicBezTo>
                    <a:cubicBezTo>
                      <a:pt x="315" y="45"/>
                      <a:pt x="315" y="45"/>
                      <a:pt x="315" y="45"/>
                    </a:cubicBezTo>
                    <a:cubicBezTo>
                      <a:pt x="315" y="33"/>
                      <a:pt x="304" y="24"/>
                      <a:pt x="291" y="24"/>
                    </a:cubicBezTo>
                    <a:cubicBezTo>
                      <a:pt x="12" y="24"/>
                      <a:pt x="12" y="24"/>
                      <a:pt x="12" y="24"/>
                    </a:cubicBezTo>
                    <a:cubicBezTo>
                      <a:pt x="6" y="24"/>
                      <a:pt x="0" y="19"/>
                      <a:pt x="0" y="12"/>
                    </a:cubicBezTo>
                    <a:cubicBezTo>
                      <a:pt x="0" y="5"/>
                      <a:pt x="6" y="0"/>
                      <a:pt x="12" y="0"/>
                    </a:cubicBezTo>
                    <a:cubicBezTo>
                      <a:pt x="291" y="0"/>
                      <a:pt x="291" y="0"/>
                      <a:pt x="291" y="0"/>
                    </a:cubicBezTo>
                    <a:cubicBezTo>
                      <a:pt x="318" y="0"/>
                      <a:pt x="339" y="20"/>
                      <a:pt x="339" y="45"/>
                    </a:cubicBezTo>
                    <a:cubicBezTo>
                      <a:pt x="339" y="125"/>
                      <a:pt x="339" y="125"/>
                      <a:pt x="339" y="125"/>
                    </a:cubicBezTo>
                    <a:cubicBezTo>
                      <a:pt x="339" y="131"/>
                      <a:pt x="334" y="137"/>
                      <a:pt x="327"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54"/>
              <p:cNvSpPr>
                <a:spLocks/>
              </p:cNvSpPr>
              <p:nvPr/>
            </p:nvSpPr>
            <p:spPr bwMode="auto">
              <a:xfrm>
                <a:off x="1179513" y="298450"/>
                <a:ext cx="1074738" cy="1004888"/>
              </a:xfrm>
              <a:custGeom>
                <a:avLst/>
                <a:gdLst>
                  <a:gd name="T0" fmla="*/ 428 w 476"/>
                  <a:gd name="T1" fmla="*/ 445 h 445"/>
                  <a:gd name="T2" fmla="*/ 48 w 476"/>
                  <a:gd name="T3" fmla="*/ 445 h 445"/>
                  <a:gd name="T4" fmla="*/ 0 w 476"/>
                  <a:gd name="T5" fmla="*/ 399 h 445"/>
                  <a:gd name="T6" fmla="*/ 0 w 476"/>
                  <a:gd name="T7" fmla="*/ 12 h 445"/>
                  <a:gd name="T8" fmla="*/ 12 w 476"/>
                  <a:gd name="T9" fmla="*/ 0 h 445"/>
                  <a:gd name="T10" fmla="*/ 24 w 476"/>
                  <a:gd name="T11" fmla="*/ 12 h 445"/>
                  <a:gd name="T12" fmla="*/ 24 w 476"/>
                  <a:gd name="T13" fmla="*/ 399 h 445"/>
                  <a:gd name="T14" fmla="*/ 48 w 476"/>
                  <a:gd name="T15" fmla="*/ 421 h 445"/>
                  <a:gd name="T16" fmla="*/ 428 w 476"/>
                  <a:gd name="T17" fmla="*/ 421 h 445"/>
                  <a:gd name="T18" fmla="*/ 452 w 476"/>
                  <a:gd name="T19" fmla="*/ 399 h 445"/>
                  <a:gd name="T20" fmla="*/ 452 w 476"/>
                  <a:gd name="T21" fmla="*/ 332 h 445"/>
                  <a:gd name="T22" fmla="*/ 464 w 476"/>
                  <a:gd name="T23" fmla="*/ 320 h 445"/>
                  <a:gd name="T24" fmla="*/ 476 w 476"/>
                  <a:gd name="T25" fmla="*/ 332 h 445"/>
                  <a:gd name="T26" fmla="*/ 476 w 476"/>
                  <a:gd name="T27" fmla="*/ 399 h 445"/>
                  <a:gd name="T28" fmla="*/ 428 w 476"/>
                  <a:gd name="T29"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445">
                    <a:moveTo>
                      <a:pt x="428" y="445"/>
                    </a:moveTo>
                    <a:cubicBezTo>
                      <a:pt x="48" y="445"/>
                      <a:pt x="48" y="445"/>
                      <a:pt x="48" y="445"/>
                    </a:cubicBezTo>
                    <a:cubicBezTo>
                      <a:pt x="21" y="445"/>
                      <a:pt x="0" y="424"/>
                      <a:pt x="0" y="399"/>
                    </a:cubicBezTo>
                    <a:cubicBezTo>
                      <a:pt x="0" y="12"/>
                      <a:pt x="0" y="12"/>
                      <a:pt x="0" y="12"/>
                    </a:cubicBezTo>
                    <a:cubicBezTo>
                      <a:pt x="0" y="6"/>
                      <a:pt x="5" y="0"/>
                      <a:pt x="12" y="0"/>
                    </a:cubicBezTo>
                    <a:cubicBezTo>
                      <a:pt x="18" y="0"/>
                      <a:pt x="24" y="6"/>
                      <a:pt x="24" y="12"/>
                    </a:cubicBezTo>
                    <a:cubicBezTo>
                      <a:pt x="24" y="399"/>
                      <a:pt x="24" y="399"/>
                      <a:pt x="24" y="399"/>
                    </a:cubicBezTo>
                    <a:cubicBezTo>
                      <a:pt x="24" y="411"/>
                      <a:pt x="35" y="421"/>
                      <a:pt x="48" y="421"/>
                    </a:cubicBezTo>
                    <a:cubicBezTo>
                      <a:pt x="428" y="421"/>
                      <a:pt x="428" y="421"/>
                      <a:pt x="428" y="421"/>
                    </a:cubicBezTo>
                    <a:cubicBezTo>
                      <a:pt x="441" y="421"/>
                      <a:pt x="452" y="411"/>
                      <a:pt x="452" y="399"/>
                    </a:cubicBezTo>
                    <a:cubicBezTo>
                      <a:pt x="452" y="332"/>
                      <a:pt x="452" y="332"/>
                      <a:pt x="452" y="332"/>
                    </a:cubicBezTo>
                    <a:cubicBezTo>
                      <a:pt x="452" y="325"/>
                      <a:pt x="458" y="320"/>
                      <a:pt x="464" y="320"/>
                    </a:cubicBezTo>
                    <a:cubicBezTo>
                      <a:pt x="471" y="320"/>
                      <a:pt x="476" y="325"/>
                      <a:pt x="476" y="332"/>
                    </a:cubicBezTo>
                    <a:cubicBezTo>
                      <a:pt x="476" y="399"/>
                      <a:pt x="476" y="399"/>
                      <a:pt x="476" y="399"/>
                    </a:cubicBezTo>
                    <a:cubicBezTo>
                      <a:pt x="476" y="424"/>
                      <a:pt x="455" y="445"/>
                      <a:pt x="428" y="4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55"/>
              <p:cNvSpPr>
                <a:spLocks noEditPoints="1"/>
              </p:cNvSpPr>
              <p:nvPr/>
            </p:nvSpPr>
            <p:spPr bwMode="auto">
              <a:xfrm>
                <a:off x="1176338" y="-14288"/>
                <a:ext cx="366713" cy="366713"/>
              </a:xfrm>
              <a:custGeom>
                <a:avLst/>
                <a:gdLst>
                  <a:gd name="T0" fmla="*/ 114 w 162"/>
                  <a:gd name="T1" fmla="*/ 162 h 162"/>
                  <a:gd name="T2" fmla="*/ 13 w 162"/>
                  <a:gd name="T3" fmla="*/ 162 h 162"/>
                  <a:gd name="T4" fmla="*/ 2 w 162"/>
                  <a:gd name="T5" fmla="*/ 155 h 162"/>
                  <a:gd name="T6" fmla="*/ 4 w 162"/>
                  <a:gd name="T7" fmla="*/ 142 h 162"/>
                  <a:gd name="T8" fmla="*/ 142 w 162"/>
                  <a:gd name="T9" fmla="*/ 4 h 162"/>
                  <a:gd name="T10" fmla="*/ 155 w 162"/>
                  <a:gd name="T11" fmla="*/ 2 h 162"/>
                  <a:gd name="T12" fmla="*/ 162 w 162"/>
                  <a:gd name="T13" fmla="*/ 13 h 162"/>
                  <a:gd name="T14" fmla="*/ 162 w 162"/>
                  <a:gd name="T15" fmla="*/ 117 h 162"/>
                  <a:gd name="T16" fmla="*/ 114 w 162"/>
                  <a:gd name="T17" fmla="*/ 162 h 162"/>
                  <a:gd name="T18" fmla="*/ 42 w 162"/>
                  <a:gd name="T19" fmla="*/ 138 h 162"/>
                  <a:gd name="T20" fmla="*/ 114 w 162"/>
                  <a:gd name="T21" fmla="*/ 138 h 162"/>
                  <a:gd name="T22" fmla="*/ 138 w 162"/>
                  <a:gd name="T23" fmla="*/ 117 h 162"/>
                  <a:gd name="T24" fmla="*/ 138 w 162"/>
                  <a:gd name="T25" fmla="*/ 42 h 162"/>
                  <a:gd name="T26" fmla="*/ 42 w 162"/>
                  <a:gd name="T27" fmla="*/ 13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2">
                    <a:moveTo>
                      <a:pt x="114" y="162"/>
                    </a:moveTo>
                    <a:cubicBezTo>
                      <a:pt x="13" y="162"/>
                      <a:pt x="13" y="162"/>
                      <a:pt x="13" y="162"/>
                    </a:cubicBezTo>
                    <a:cubicBezTo>
                      <a:pt x="8" y="162"/>
                      <a:pt x="4" y="159"/>
                      <a:pt x="2" y="155"/>
                    </a:cubicBezTo>
                    <a:cubicBezTo>
                      <a:pt x="0" y="150"/>
                      <a:pt x="1" y="145"/>
                      <a:pt x="4" y="142"/>
                    </a:cubicBezTo>
                    <a:cubicBezTo>
                      <a:pt x="142" y="4"/>
                      <a:pt x="142" y="4"/>
                      <a:pt x="142" y="4"/>
                    </a:cubicBezTo>
                    <a:cubicBezTo>
                      <a:pt x="145" y="1"/>
                      <a:pt x="150" y="0"/>
                      <a:pt x="155" y="2"/>
                    </a:cubicBezTo>
                    <a:cubicBezTo>
                      <a:pt x="159" y="4"/>
                      <a:pt x="162" y="8"/>
                      <a:pt x="162" y="13"/>
                    </a:cubicBezTo>
                    <a:cubicBezTo>
                      <a:pt x="162" y="117"/>
                      <a:pt x="162" y="117"/>
                      <a:pt x="162" y="117"/>
                    </a:cubicBezTo>
                    <a:cubicBezTo>
                      <a:pt x="162" y="142"/>
                      <a:pt x="141" y="162"/>
                      <a:pt x="114" y="162"/>
                    </a:cubicBezTo>
                    <a:close/>
                    <a:moveTo>
                      <a:pt x="42" y="138"/>
                    </a:moveTo>
                    <a:cubicBezTo>
                      <a:pt x="114" y="138"/>
                      <a:pt x="114" y="138"/>
                      <a:pt x="114" y="138"/>
                    </a:cubicBezTo>
                    <a:cubicBezTo>
                      <a:pt x="127" y="138"/>
                      <a:pt x="138" y="129"/>
                      <a:pt x="138" y="117"/>
                    </a:cubicBezTo>
                    <a:cubicBezTo>
                      <a:pt x="138" y="42"/>
                      <a:pt x="138" y="42"/>
                      <a:pt x="138" y="42"/>
                    </a:cubicBezTo>
                    <a:lnTo>
                      <a:pt x="42" y="13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56"/>
              <p:cNvSpPr>
                <a:spLocks/>
              </p:cNvSpPr>
              <p:nvPr/>
            </p:nvSpPr>
            <p:spPr bwMode="auto">
              <a:xfrm>
                <a:off x="1417638" y="512763"/>
                <a:ext cx="522288" cy="53975"/>
              </a:xfrm>
              <a:custGeom>
                <a:avLst/>
                <a:gdLst>
                  <a:gd name="T0" fmla="*/ 219 w 231"/>
                  <a:gd name="T1" fmla="*/ 24 h 24"/>
                  <a:gd name="T2" fmla="*/ 12 w 231"/>
                  <a:gd name="T3" fmla="*/ 24 h 24"/>
                  <a:gd name="T4" fmla="*/ 0 w 231"/>
                  <a:gd name="T5" fmla="*/ 12 h 24"/>
                  <a:gd name="T6" fmla="*/ 12 w 231"/>
                  <a:gd name="T7" fmla="*/ 0 h 24"/>
                  <a:gd name="T8" fmla="*/ 219 w 231"/>
                  <a:gd name="T9" fmla="*/ 0 h 24"/>
                  <a:gd name="T10" fmla="*/ 231 w 231"/>
                  <a:gd name="T11" fmla="*/ 12 h 24"/>
                  <a:gd name="T12" fmla="*/ 219 w 23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31" h="24">
                    <a:moveTo>
                      <a:pt x="219" y="24"/>
                    </a:moveTo>
                    <a:cubicBezTo>
                      <a:pt x="12" y="24"/>
                      <a:pt x="12" y="24"/>
                      <a:pt x="12" y="24"/>
                    </a:cubicBezTo>
                    <a:cubicBezTo>
                      <a:pt x="5" y="24"/>
                      <a:pt x="0" y="19"/>
                      <a:pt x="0" y="12"/>
                    </a:cubicBezTo>
                    <a:cubicBezTo>
                      <a:pt x="0" y="5"/>
                      <a:pt x="5" y="0"/>
                      <a:pt x="12" y="0"/>
                    </a:cubicBezTo>
                    <a:cubicBezTo>
                      <a:pt x="219" y="0"/>
                      <a:pt x="219" y="0"/>
                      <a:pt x="219" y="0"/>
                    </a:cubicBezTo>
                    <a:cubicBezTo>
                      <a:pt x="226" y="0"/>
                      <a:pt x="231" y="5"/>
                      <a:pt x="231" y="12"/>
                    </a:cubicBezTo>
                    <a:cubicBezTo>
                      <a:pt x="231" y="19"/>
                      <a:pt x="226" y="24"/>
                      <a:pt x="219" y="2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57"/>
              <p:cNvSpPr>
                <a:spLocks/>
              </p:cNvSpPr>
              <p:nvPr/>
            </p:nvSpPr>
            <p:spPr bwMode="auto">
              <a:xfrm>
                <a:off x="1417638" y="666750"/>
                <a:ext cx="376238" cy="53975"/>
              </a:xfrm>
              <a:custGeom>
                <a:avLst/>
                <a:gdLst>
                  <a:gd name="T0" fmla="*/ 154 w 166"/>
                  <a:gd name="T1" fmla="*/ 24 h 24"/>
                  <a:gd name="T2" fmla="*/ 12 w 166"/>
                  <a:gd name="T3" fmla="*/ 24 h 24"/>
                  <a:gd name="T4" fmla="*/ 0 w 166"/>
                  <a:gd name="T5" fmla="*/ 12 h 24"/>
                  <a:gd name="T6" fmla="*/ 12 w 166"/>
                  <a:gd name="T7" fmla="*/ 0 h 24"/>
                  <a:gd name="T8" fmla="*/ 154 w 166"/>
                  <a:gd name="T9" fmla="*/ 0 h 24"/>
                  <a:gd name="T10" fmla="*/ 166 w 166"/>
                  <a:gd name="T11" fmla="*/ 12 h 24"/>
                  <a:gd name="T12" fmla="*/ 154 w 16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66" h="24">
                    <a:moveTo>
                      <a:pt x="154" y="24"/>
                    </a:moveTo>
                    <a:cubicBezTo>
                      <a:pt x="12" y="24"/>
                      <a:pt x="12" y="24"/>
                      <a:pt x="12" y="24"/>
                    </a:cubicBezTo>
                    <a:cubicBezTo>
                      <a:pt x="5" y="24"/>
                      <a:pt x="0" y="18"/>
                      <a:pt x="0" y="12"/>
                    </a:cubicBezTo>
                    <a:cubicBezTo>
                      <a:pt x="0" y="5"/>
                      <a:pt x="5" y="0"/>
                      <a:pt x="12" y="0"/>
                    </a:cubicBezTo>
                    <a:cubicBezTo>
                      <a:pt x="154" y="0"/>
                      <a:pt x="154" y="0"/>
                      <a:pt x="154" y="0"/>
                    </a:cubicBezTo>
                    <a:cubicBezTo>
                      <a:pt x="160" y="0"/>
                      <a:pt x="166" y="5"/>
                      <a:pt x="166" y="12"/>
                    </a:cubicBezTo>
                    <a:cubicBezTo>
                      <a:pt x="166" y="18"/>
                      <a:pt x="160" y="24"/>
                      <a:pt x="154" y="2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58"/>
              <p:cNvSpPr>
                <a:spLocks/>
              </p:cNvSpPr>
              <p:nvPr/>
            </p:nvSpPr>
            <p:spPr bwMode="auto">
              <a:xfrm>
                <a:off x="1417638" y="820738"/>
                <a:ext cx="301625" cy="53975"/>
              </a:xfrm>
              <a:custGeom>
                <a:avLst/>
                <a:gdLst>
                  <a:gd name="T0" fmla="*/ 121 w 133"/>
                  <a:gd name="T1" fmla="*/ 24 h 24"/>
                  <a:gd name="T2" fmla="*/ 12 w 133"/>
                  <a:gd name="T3" fmla="*/ 24 h 24"/>
                  <a:gd name="T4" fmla="*/ 0 w 133"/>
                  <a:gd name="T5" fmla="*/ 12 h 24"/>
                  <a:gd name="T6" fmla="*/ 12 w 133"/>
                  <a:gd name="T7" fmla="*/ 0 h 24"/>
                  <a:gd name="T8" fmla="*/ 121 w 133"/>
                  <a:gd name="T9" fmla="*/ 0 h 24"/>
                  <a:gd name="T10" fmla="*/ 133 w 133"/>
                  <a:gd name="T11" fmla="*/ 12 h 24"/>
                  <a:gd name="T12" fmla="*/ 121 w 13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33" h="24">
                    <a:moveTo>
                      <a:pt x="121" y="24"/>
                    </a:moveTo>
                    <a:cubicBezTo>
                      <a:pt x="12" y="24"/>
                      <a:pt x="12" y="24"/>
                      <a:pt x="12" y="24"/>
                    </a:cubicBezTo>
                    <a:cubicBezTo>
                      <a:pt x="5" y="24"/>
                      <a:pt x="0" y="18"/>
                      <a:pt x="0" y="12"/>
                    </a:cubicBezTo>
                    <a:cubicBezTo>
                      <a:pt x="0" y="5"/>
                      <a:pt x="5" y="0"/>
                      <a:pt x="12" y="0"/>
                    </a:cubicBezTo>
                    <a:cubicBezTo>
                      <a:pt x="121" y="0"/>
                      <a:pt x="121" y="0"/>
                      <a:pt x="121" y="0"/>
                    </a:cubicBezTo>
                    <a:cubicBezTo>
                      <a:pt x="128" y="0"/>
                      <a:pt x="133" y="5"/>
                      <a:pt x="133" y="12"/>
                    </a:cubicBezTo>
                    <a:cubicBezTo>
                      <a:pt x="133" y="18"/>
                      <a:pt x="128" y="24"/>
                      <a:pt x="121" y="2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59"/>
              <p:cNvSpPr>
                <a:spLocks/>
              </p:cNvSpPr>
              <p:nvPr/>
            </p:nvSpPr>
            <p:spPr bwMode="auto">
              <a:xfrm>
                <a:off x="1836738" y="255588"/>
                <a:ext cx="811213" cy="788988"/>
              </a:xfrm>
              <a:custGeom>
                <a:avLst/>
                <a:gdLst>
                  <a:gd name="T0" fmla="*/ 131 w 359"/>
                  <a:gd name="T1" fmla="*/ 349 h 349"/>
                  <a:gd name="T2" fmla="*/ 122 w 359"/>
                  <a:gd name="T3" fmla="*/ 345 h 349"/>
                  <a:gd name="T4" fmla="*/ 122 w 359"/>
                  <a:gd name="T5" fmla="*/ 328 h 349"/>
                  <a:gd name="T6" fmla="*/ 320 w 359"/>
                  <a:gd name="T7" fmla="*/ 136 h 349"/>
                  <a:gd name="T8" fmla="*/ 321 w 359"/>
                  <a:gd name="T9" fmla="*/ 93 h 349"/>
                  <a:gd name="T10" fmla="*/ 263 w 359"/>
                  <a:gd name="T11" fmla="*/ 33 h 349"/>
                  <a:gd name="T12" fmla="*/ 242 w 359"/>
                  <a:gd name="T13" fmla="*/ 24 h 349"/>
                  <a:gd name="T14" fmla="*/ 220 w 359"/>
                  <a:gd name="T15" fmla="*/ 33 h 349"/>
                  <a:gd name="T16" fmla="*/ 22 w 359"/>
                  <a:gd name="T17" fmla="*/ 225 h 349"/>
                  <a:gd name="T18" fmla="*/ 5 w 359"/>
                  <a:gd name="T19" fmla="*/ 225 h 349"/>
                  <a:gd name="T20" fmla="*/ 5 w 359"/>
                  <a:gd name="T21" fmla="*/ 208 h 349"/>
                  <a:gd name="T22" fmla="*/ 203 w 359"/>
                  <a:gd name="T23" fmla="*/ 16 h 349"/>
                  <a:gd name="T24" fmla="*/ 242 w 359"/>
                  <a:gd name="T25" fmla="*/ 0 h 349"/>
                  <a:gd name="T26" fmla="*/ 281 w 359"/>
                  <a:gd name="T27" fmla="*/ 17 h 349"/>
                  <a:gd name="T28" fmla="*/ 338 w 359"/>
                  <a:gd name="T29" fmla="*/ 76 h 349"/>
                  <a:gd name="T30" fmla="*/ 337 w 359"/>
                  <a:gd name="T31" fmla="*/ 153 h 349"/>
                  <a:gd name="T32" fmla="*/ 139 w 359"/>
                  <a:gd name="T33" fmla="*/ 345 h 349"/>
                  <a:gd name="T34" fmla="*/ 131 w 359"/>
                  <a:gd name="T35"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9" h="349">
                    <a:moveTo>
                      <a:pt x="131" y="349"/>
                    </a:moveTo>
                    <a:cubicBezTo>
                      <a:pt x="128" y="349"/>
                      <a:pt x="124" y="348"/>
                      <a:pt x="122" y="345"/>
                    </a:cubicBezTo>
                    <a:cubicBezTo>
                      <a:pt x="117" y="340"/>
                      <a:pt x="118" y="333"/>
                      <a:pt x="122" y="328"/>
                    </a:cubicBezTo>
                    <a:cubicBezTo>
                      <a:pt x="320" y="136"/>
                      <a:pt x="320" y="136"/>
                      <a:pt x="320" y="136"/>
                    </a:cubicBezTo>
                    <a:cubicBezTo>
                      <a:pt x="332" y="124"/>
                      <a:pt x="333" y="105"/>
                      <a:pt x="321" y="93"/>
                    </a:cubicBezTo>
                    <a:cubicBezTo>
                      <a:pt x="263" y="33"/>
                      <a:pt x="263" y="33"/>
                      <a:pt x="263" y="33"/>
                    </a:cubicBezTo>
                    <a:cubicBezTo>
                      <a:pt x="258" y="28"/>
                      <a:pt x="250" y="24"/>
                      <a:pt x="242" y="24"/>
                    </a:cubicBezTo>
                    <a:cubicBezTo>
                      <a:pt x="233" y="24"/>
                      <a:pt x="226" y="27"/>
                      <a:pt x="220" y="33"/>
                    </a:cubicBezTo>
                    <a:cubicBezTo>
                      <a:pt x="22" y="225"/>
                      <a:pt x="22" y="225"/>
                      <a:pt x="22" y="225"/>
                    </a:cubicBezTo>
                    <a:cubicBezTo>
                      <a:pt x="17" y="230"/>
                      <a:pt x="10" y="229"/>
                      <a:pt x="5" y="225"/>
                    </a:cubicBezTo>
                    <a:cubicBezTo>
                      <a:pt x="0" y="220"/>
                      <a:pt x="1" y="212"/>
                      <a:pt x="5" y="208"/>
                    </a:cubicBezTo>
                    <a:cubicBezTo>
                      <a:pt x="203" y="16"/>
                      <a:pt x="203" y="16"/>
                      <a:pt x="203" y="16"/>
                    </a:cubicBezTo>
                    <a:cubicBezTo>
                      <a:pt x="214" y="5"/>
                      <a:pt x="227" y="0"/>
                      <a:pt x="242" y="0"/>
                    </a:cubicBezTo>
                    <a:cubicBezTo>
                      <a:pt x="257" y="0"/>
                      <a:pt x="270" y="6"/>
                      <a:pt x="281" y="17"/>
                    </a:cubicBezTo>
                    <a:cubicBezTo>
                      <a:pt x="338" y="76"/>
                      <a:pt x="338" y="76"/>
                      <a:pt x="338" y="76"/>
                    </a:cubicBezTo>
                    <a:cubicBezTo>
                      <a:pt x="359" y="97"/>
                      <a:pt x="358" y="132"/>
                      <a:pt x="337" y="153"/>
                    </a:cubicBezTo>
                    <a:cubicBezTo>
                      <a:pt x="139" y="345"/>
                      <a:pt x="139" y="345"/>
                      <a:pt x="139" y="345"/>
                    </a:cubicBezTo>
                    <a:cubicBezTo>
                      <a:pt x="137" y="348"/>
                      <a:pt x="134" y="349"/>
                      <a:pt x="131" y="3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0"/>
              <p:cNvSpPr>
                <a:spLocks/>
              </p:cNvSpPr>
              <p:nvPr/>
            </p:nvSpPr>
            <p:spPr bwMode="auto">
              <a:xfrm>
                <a:off x="1708150" y="722313"/>
                <a:ext cx="444500" cy="439738"/>
              </a:xfrm>
              <a:custGeom>
                <a:avLst/>
                <a:gdLst>
                  <a:gd name="T0" fmla="*/ 13 w 197"/>
                  <a:gd name="T1" fmla="*/ 194 h 194"/>
                  <a:gd name="T2" fmla="*/ 5 w 197"/>
                  <a:gd name="T3" fmla="*/ 191 h 194"/>
                  <a:gd name="T4" fmla="*/ 2 w 197"/>
                  <a:gd name="T5" fmla="*/ 179 h 194"/>
                  <a:gd name="T6" fmla="*/ 55 w 197"/>
                  <a:gd name="T7" fmla="*/ 10 h 194"/>
                  <a:gd name="T8" fmla="*/ 70 w 197"/>
                  <a:gd name="T9" fmla="*/ 2 h 194"/>
                  <a:gd name="T10" fmla="*/ 78 w 197"/>
                  <a:gd name="T11" fmla="*/ 17 h 194"/>
                  <a:gd name="T12" fmla="*/ 31 w 197"/>
                  <a:gd name="T13" fmla="*/ 165 h 194"/>
                  <a:gd name="T14" fmla="*/ 180 w 197"/>
                  <a:gd name="T15" fmla="*/ 122 h 194"/>
                  <a:gd name="T16" fmla="*/ 195 w 197"/>
                  <a:gd name="T17" fmla="*/ 131 h 194"/>
                  <a:gd name="T18" fmla="*/ 187 w 197"/>
                  <a:gd name="T19" fmla="*/ 146 h 194"/>
                  <a:gd name="T20" fmla="*/ 17 w 197"/>
                  <a:gd name="T21" fmla="*/ 194 h 194"/>
                  <a:gd name="T22" fmla="*/ 13 w 197"/>
                  <a:gd name="T23"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94">
                    <a:moveTo>
                      <a:pt x="13" y="194"/>
                    </a:moveTo>
                    <a:cubicBezTo>
                      <a:pt x="10" y="194"/>
                      <a:pt x="7" y="193"/>
                      <a:pt x="5" y="191"/>
                    </a:cubicBezTo>
                    <a:cubicBezTo>
                      <a:pt x="2" y="187"/>
                      <a:pt x="0" y="183"/>
                      <a:pt x="2" y="179"/>
                    </a:cubicBezTo>
                    <a:cubicBezTo>
                      <a:pt x="55" y="10"/>
                      <a:pt x="55" y="10"/>
                      <a:pt x="55" y="10"/>
                    </a:cubicBezTo>
                    <a:cubicBezTo>
                      <a:pt x="57" y="4"/>
                      <a:pt x="64" y="0"/>
                      <a:pt x="70" y="2"/>
                    </a:cubicBezTo>
                    <a:cubicBezTo>
                      <a:pt x="76" y="4"/>
                      <a:pt x="80" y="11"/>
                      <a:pt x="78" y="17"/>
                    </a:cubicBezTo>
                    <a:cubicBezTo>
                      <a:pt x="31" y="165"/>
                      <a:pt x="31" y="165"/>
                      <a:pt x="31" y="165"/>
                    </a:cubicBezTo>
                    <a:cubicBezTo>
                      <a:pt x="180" y="122"/>
                      <a:pt x="180" y="122"/>
                      <a:pt x="180" y="122"/>
                    </a:cubicBezTo>
                    <a:cubicBezTo>
                      <a:pt x="186" y="121"/>
                      <a:pt x="193" y="124"/>
                      <a:pt x="195" y="131"/>
                    </a:cubicBezTo>
                    <a:cubicBezTo>
                      <a:pt x="197" y="137"/>
                      <a:pt x="193" y="144"/>
                      <a:pt x="187" y="146"/>
                    </a:cubicBezTo>
                    <a:cubicBezTo>
                      <a:pt x="17" y="194"/>
                      <a:pt x="17" y="194"/>
                      <a:pt x="17" y="194"/>
                    </a:cubicBezTo>
                    <a:cubicBezTo>
                      <a:pt x="15" y="194"/>
                      <a:pt x="14" y="194"/>
                      <a:pt x="13" y="19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61"/>
              <p:cNvSpPr>
                <a:spLocks/>
              </p:cNvSpPr>
              <p:nvPr/>
            </p:nvSpPr>
            <p:spPr bwMode="auto">
              <a:xfrm>
                <a:off x="1858963" y="731838"/>
                <a:ext cx="293688" cy="298450"/>
              </a:xfrm>
              <a:custGeom>
                <a:avLst/>
                <a:gdLst>
                  <a:gd name="T0" fmla="*/ 117 w 130"/>
                  <a:gd name="T1" fmla="*/ 132 h 132"/>
                  <a:gd name="T2" fmla="*/ 109 w 130"/>
                  <a:gd name="T3" fmla="*/ 128 h 132"/>
                  <a:gd name="T4" fmla="*/ 5 w 130"/>
                  <a:gd name="T5" fmla="*/ 21 h 132"/>
                  <a:gd name="T6" fmla="*/ 5 w 130"/>
                  <a:gd name="T7" fmla="*/ 4 h 132"/>
                  <a:gd name="T8" fmla="*/ 22 w 130"/>
                  <a:gd name="T9" fmla="*/ 5 h 132"/>
                  <a:gd name="T10" fmla="*/ 126 w 130"/>
                  <a:gd name="T11" fmla="*/ 112 h 132"/>
                  <a:gd name="T12" fmla="*/ 126 w 130"/>
                  <a:gd name="T13" fmla="*/ 129 h 132"/>
                  <a:gd name="T14" fmla="*/ 117 w 130"/>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32">
                    <a:moveTo>
                      <a:pt x="117" y="132"/>
                    </a:moveTo>
                    <a:cubicBezTo>
                      <a:pt x="114" y="132"/>
                      <a:pt x="111" y="131"/>
                      <a:pt x="109" y="128"/>
                    </a:cubicBezTo>
                    <a:cubicBezTo>
                      <a:pt x="5" y="21"/>
                      <a:pt x="5" y="21"/>
                      <a:pt x="5" y="21"/>
                    </a:cubicBezTo>
                    <a:cubicBezTo>
                      <a:pt x="0" y="17"/>
                      <a:pt x="0" y="9"/>
                      <a:pt x="5" y="4"/>
                    </a:cubicBezTo>
                    <a:cubicBezTo>
                      <a:pt x="10" y="0"/>
                      <a:pt x="17" y="0"/>
                      <a:pt x="22" y="5"/>
                    </a:cubicBezTo>
                    <a:cubicBezTo>
                      <a:pt x="126" y="112"/>
                      <a:pt x="126" y="112"/>
                      <a:pt x="126" y="112"/>
                    </a:cubicBezTo>
                    <a:cubicBezTo>
                      <a:pt x="130" y="116"/>
                      <a:pt x="130" y="124"/>
                      <a:pt x="126" y="129"/>
                    </a:cubicBezTo>
                    <a:cubicBezTo>
                      <a:pt x="123" y="131"/>
                      <a:pt x="120" y="132"/>
                      <a:pt x="117" y="1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62"/>
              <p:cNvSpPr>
                <a:spLocks/>
              </p:cNvSpPr>
              <p:nvPr/>
            </p:nvSpPr>
            <p:spPr bwMode="auto">
              <a:xfrm>
                <a:off x="1782763" y="942975"/>
                <a:ext cx="150813" cy="150813"/>
              </a:xfrm>
              <a:custGeom>
                <a:avLst/>
                <a:gdLst>
                  <a:gd name="T0" fmla="*/ 54 w 67"/>
                  <a:gd name="T1" fmla="*/ 67 h 67"/>
                  <a:gd name="T2" fmla="*/ 45 w 67"/>
                  <a:gd name="T3" fmla="*/ 63 h 67"/>
                  <a:gd name="T4" fmla="*/ 4 w 67"/>
                  <a:gd name="T5" fmla="*/ 22 h 67"/>
                  <a:gd name="T6" fmla="*/ 4 w 67"/>
                  <a:gd name="T7" fmla="*/ 5 h 67"/>
                  <a:gd name="T8" fmla="*/ 21 w 67"/>
                  <a:gd name="T9" fmla="*/ 5 h 67"/>
                  <a:gd name="T10" fmla="*/ 62 w 67"/>
                  <a:gd name="T11" fmla="*/ 46 h 67"/>
                  <a:gd name="T12" fmla="*/ 62 w 67"/>
                  <a:gd name="T13" fmla="*/ 63 h 67"/>
                  <a:gd name="T14" fmla="*/ 54 w 67"/>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7">
                    <a:moveTo>
                      <a:pt x="54" y="67"/>
                    </a:moveTo>
                    <a:cubicBezTo>
                      <a:pt x="51" y="67"/>
                      <a:pt x="48" y="65"/>
                      <a:pt x="45" y="63"/>
                    </a:cubicBezTo>
                    <a:cubicBezTo>
                      <a:pt x="4" y="22"/>
                      <a:pt x="4" y="22"/>
                      <a:pt x="4" y="22"/>
                    </a:cubicBezTo>
                    <a:cubicBezTo>
                      <a:pt x="0" y="17"/>
                      <a:pt x="0" y="10"/>
                      <a:pt x="4" y="5"/>
                    </a:cubicBezTo>
                    <a:cubicBezTo>
                      <a:pt x="9" y="0"/>
                      <a:pt x="17" y="0"/>
                      <a:pt x="21" y="5"/>
                    </a:cubicBezTo>
                    <a:cubicBezTo>
                      <a:pt x="62" y="46"/>
                      <a:pt x="62" y="46"/>
                      <a:pt x="62" y="46"/>
                    </a:cubicBezTo>
                    <a:cubicBezTo>
                      <a:pt x="67" y="51"/>
                      <a:pt x="67" y="58"/>
                      <a:pt x="62" y="63"/>
                    </a:cubicBezTo>
                    <a:cubicBezTo>
                      <a:pt x="60" y="65"/>
                      <a:pt x="57" y="67"/>
                      <a:pt x="54" y="6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 name="Rectangle 1"/>
          <p:cNvSpPr/>
          <p:nvPr/>
        </p:nvSpPr>
        <p:spPr>
          <a:xfrm>
            <a:off x="5805569" y="1610892"/>
            <a:ext cx="4997549" cy="120032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Always work with your HR Department to draft and deliver performance counseling. </a:t>
            </a:r>
          </a:p>
        </p:txBody>
      </p:sp>
    </p:spTree>
    <p:extLst>
      <p:ext uri="{BB962C8B-B14F-4D97-AF65-F5344CB8AC3E}">
        <p14:creationId xmlns:p14="http://schemas.microsoft.com/office/powerpoint/2010/main" val="2173270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0959" y="382073"/>
            <a:ext cx="105156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Engaging In and Documenting Corrective Action</a:t>
            </a:r>
          </a:p>
        </p:txBody>
      </p:sp>
      <p:sp>
        <p:nvSpPr>
          <p:cNvPr id="2" name="Rectangle 1"/>
          <p:cNvSpPr/>
          <p:nvPr/>
        </p:nvSpPr>
        <p:spPr>
          <a:xfrm>
            <a:off x="1744824" y="1944126"/>
            <a:ext cx="9114854" cy="954107"/>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 matter the method of delivery, keep your performance management “C.L.E.A.N.” and “N.E.A.T.”</a:t>
            </a:r>
          </a:p>
        </p:txBody>
      </p:sp>
    </p:spTree>
    <p:extLst>
      <p:ext uri="{BB962C8B-B14F-4D97-AF65-F5344CB8AC3E}">
        <p14:creationId xmlns:p14="http://schemas.microsoft.com/office/powerpoint/2010/main" val="487696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854" y="211743"/>
            <a:ext cx="105156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“C.L.E.A.N.” Doctrine</a:t>
            </a:r>
          </a:p>
        </p:txBody>
      </p:sp>
      <p:sp>
        <p:nvSpPr>
          <p:cNvPr id="2" name="Rectangle 1"/>
          <p:cNvSpPr/>
          <p:nvPr/>
        </p:nvSpPr>
        <p:spPr>
          <a:xfrm>
            <a:off x="1482013" y="1537306"/>
            <a:ext cx="10039546" cy="286232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onsider facts behind discipline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earn what managers, witnesses, and documents have to say</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valuate what disciplinary action has been taken in the past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nalyze risk</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arrow down potential options and decide </a:t>
            </a:r>
          </a:p>
        </p:txBody>
      </p:sp>
    </p:spTree>
    <p:extLst>
      <p:ext uri="{BB962C8B-B14F-4D97-AF65-F5344CB8AC3E}">
        <p14:creationId xmlns:p14="http://schemas.microsoft.com/office/powerpoint/2010/main" val="170079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0865" y="264460"/>
            <a:ext cx="9876827" cy="960575"/>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“C.L.E.A.N.” Doctrine</a:t>
            </a:r>
          </a:p>
        </p:txBody>
      </p:sp>
      <p:sp>
        <p:nvSpPr>
          <p:cNvPr id="2" name="Rectangle 1"/>
          <p:cNvSpPr/>
          <p:nvPr/>
        </p:nvSpPr>
        <p:spPr>
          <a:xfrm>
            <a:off x="1996751" y="1630194"/>
            <a:ext cx="8870623" cy="3170099"/>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Consider the facts behind potential discipline </a:t>
            </a:r>
          </a:p>
          <a:p>
            <a:pPr marL="742950" marR="0" lvl="1"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happened? </a:t>
            </a:r>
          </a:p>
          <a:p>
            <a:pPr marL="742950" marR="0" lvl="1"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witnessed it? </a:t>
            </a:r>
          </a:p>
          <a:p>
            <a:pPr marL="742950" marR="0" lvl="1"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documents exist? </a:t>
            </a:r>
          </a:p>
          <a:p>
            <a:pPr marL="742950" marR="0" lvl="1"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did the issue come to your attention?</a:t>
            </a:r>
          </a:p>
        </p:txBody>
      </p:sp>
    </p:spTree>
    <p:extLst>
      <p:ext uri="{BB962C8B-B14F-4D97-AF65-F5344CB8AC3E}">
        <p14:creationId xmlns:p14="http://schemas.microsoft.com/office/powerpoint/2010/main" val="483453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4498" y="133352"/>
            <a:ext cx="8598532" cy="1063854"/>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“C.L.E.A.N.” Doctrine</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1067507" y="1300900"/>
            <a:ext cx="10018415" cy="3801041"/>
          </a:xfrm>
          <a:prstGeom prst="rect">
            <a:avLst/>
          </a:prstGeom>
        </p:spPr>
        <p:txBody>
          <a:bodyPr wrap="square">
            <a:spAutoFit/>
          </a:bodyPr>
          <a:lstStyle/>
          <a:p>
            <a:pPr marL="914400" marR="0" lvl="1"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Learn what managers, witnesses, and documents have to say</a:t>
            </a:r>
          </a:p>
          <a:p>
            <a:pPr marL="914400" marR="0" lvl="1"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Collect information from managers and review relevant information</a:t>
            </a:r>
          </a:p>
          <a:p>
            <a:pPr marL="914400" marR="0" lvl="1"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appropriate, talk to witnesses who may have seen the event or have knowledge about the issue (other managers about employee’s safety performance)</a:t>
            </a:r>
          </a:p>
          <a:p>
            <a:pPr marL="914400" marR="0" lvl="1"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Talk to the employee and get his/her side of the story</a:t>
            </a:r>
          </a:p>
        </p:txBody>
      </p:sp>
    </p:spTree>
    <p:extLst>
      <p:ext uri="{BB962C8B-B14F-4D97-AF65-F5344CB8AC3E}">
        <p14:creationId xmlns:p14="http://schemas.microsoft.com/office/powerpoint/2010/main" val="2742608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7355" y="227619"/>
            <a:ext cx="8775814" cy="1092134"/>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“C.L.E.A.N.” Doctrine</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1203649" y="1434348"/>
            <a:ext cx="9297811" cy="4462760"/>
          </a:xfrm>
          <a:prstGeom prst="rect">
            <a:avLst/>
          </a:prstGeom>
        </p:spPr>
        <p:txBody>
          <a:bodyPr wrap="square">
            <a:spAutoFit/>
          </a:bodyPr>
          <a:lstStyle/>
          <a:p>
            <a:pPr marL="7429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Evaluate what disciplinary action has been taken in the past</a:t>
            </a:r>
          </a:p>
          <a:p>
            <a:pPr marL="7429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Department, facility, and potentially company-wide analysis </a:t>
            </a:r>
          </a:p>
          <a:p>
            <a:pPr marL="7429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has this manager reacted to similar situations in the past</a:t>
            </a:r>
          </a:p>
          <a:p>
            <a:pPr marL="7429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“Didn’t we only issue a verbal warning to Sally last month …?” </a:t>
            </a:r>
          </a:p>
        </p:txBody>
      </p:sp>
    </p:spTree>
    <p:extLst>
      <p:ext uri="{BB962C8B-B14F-4D97-AF65-F5344CB8AC3E}">
        <p14:creationId xmlns:p14="http://schemas.microsoft.com/office/powerpoint/2010/main" val="2889835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0034" y="237046"/>
            <a:ext cx="8813136" cy="1063854"/>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“C.L.E.A.N.” Doctrine</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1558212" y="1483573"/>
            <a:ext cx="10228082" cy="39703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Analyze risk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is the manager?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is the employee?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support is available for the decision?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protected safety category does the employee fall into?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Whistleblower</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Recent complaints?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Other issues that could come up because of discipline (e.g., EEOC, wage and hour)? </a:t>
            </a:r>
          </a:p>
        </p:txBody>
      </p:sp>
    </p:spTree>
    <p:extLst>
      <p:ext uri="{BB962C8B-B14F-4D97-AF65-F5344CB8AC3E}">
        <p14:creationId xmlns:p14="http://schemas.microsoft.com/office/powerpoint/2010/main" val="1049275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2857" y="251926"/>
            <a:ext cx="8815873" cy="718458"/>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“C.L.E.A.N.” Doctrine</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1903445" y="1425338"/>
            <a:ext cx="8823489" cy="39703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Narrow down potential options and decide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Training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Policy acknowledgement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Verbal warning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Written warning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Suspension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Termination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Severance?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are we treating similarly situated individuals? </a:t>
            </a:r>
          </a:p>
        </p:txBody>
      </p:sp>
    </p:spTree>
    <p:extLst>
      <p:ext uri="{BB962C8B-B14F-4D97-AF65-F5344CB8AC3E}">
        <p14:creationId xmlns:p14="http://schemas.microsoft.com/office/powerpoint/2010/main" val="1983240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3404" y="204600"/>
            <a:ext cx="7725748" cy="1131266"/>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“N.E.A.T.” Doctrine</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2043404" y="1401854"/>
            <a:ext cx="8593494" cy="2739211"/>
          </a:xfrm>
          <a:prstGeom prst="rect">
            <a:avLst/>
          </a:prstGeom>
        </p:spPr>
        <p:txBody>
          <a:bodyPr wrap="square">
            <a:spAutoFit/>
          </a:bodyPr>
          <a:lstStyle/>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otice</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xplanation of deficiencies </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ssistance in how to improve performance </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ime for improvement </a:t>
            </a:r>
          </a:p>
        </p:txBody>
      </p:sp>
    </p:spTree>
    <p:extLst>
      <p:ext uri="{BB962C8B-B14F-4D97-AF65-F5344CB8AC3E}">
        <p14:creationId xmlns:p14="http://schemas.microsoft.com/office/powerpoint/2010/main" val="3921350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02688E-1BF8-1A1A-AE3F-8AF9C522C0F4}"/>
              </a:ext>
            </a:extLst>
          </p:cNvPr>
          <p:cNvSpPr/>
          <p:nvPr/>
        </p:nvSpPr>
        <p:spPr>
          <a:xfrm>
            <a:off x="-97604" y="109508"/>
            <a:ext cx="12603703" cy="142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8A6857-44CE-46CC-91BC-EFC8F90E812D}"/>
              </a:ext>
            </a:extLst>
          </p:cNvPr>
          <p:cNvSpPr/>
          <p:nvPr/>
        </p:nvSpPr>
        <p:spPr>
          <a:xfrm>
            <a:off x="9963531" y="5505654"/>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E57FFC-07F8-4704-8C40-BA140B4F57DE}"/>
              </a:ext>
            </a:extLst>
          </p:cNvPr>
          <p:cNvSpPr/>
          <p:nvPr/>
        </p:nvSpPr>
        <p:spPr>
          <a:xfrm>
            <a:off x="9963532" y="79439"/>
            <a:ext cx="2134681" cy="1331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F7F07FAF-2DA4-4C72-A26D-6F1C65080646}"/>
              </a:ext>
            </a:extLst>
          </p:cNvPr>
          <p:cNvSpPr txBox="1">
            <a:spLocks/>
          </p:cNvSpPr>
          <p:nvPr/>
        </p:nvSpPr>
        <p:spPr>
          <a:xfrm>
            <a:off x="385011" y="116934"/>
            <a:ext cx="11376615" cy="11832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600" b="1" dirty="0">
                <a:solidFill>
                  <a:srgbClr val="000000"/>
                </a:solidFill>
              </a:rPr>
              <a:t>Upcoming Public Safety Training Classes for the Advanced Safety Certificate</a:t>
            </a:r>
          </a:p>
        </p:txBody>
      </p:sp>
      <p:sp>
        <p:nvSpPr>
          <p:cNvPr id="8" name="Rectangle 7">
            <a:extLst>
              <a:ext uri="{FF2B5EF4-FFF2-40B4-BE49-F238E27FC236}">
                <a16:creationId xmlns:a16="http://schemas.microsoft.com/office/drawing/2014/main" id="{EF3486A0-E67C-4F05-BE21-5A91D03185CE}"/>
              </a:ext>
            </a:extLst>
          </p:cNvPr>
          <p:cNvSpPr/>
          <p:nvPr/>
        </p:nvSpPr>
        <p:spPr>
          <a:xfrm>
            <a:off x="0" y="6348046"/>
            <a:ext cx="12192000" cy="509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10;&#10;Description automatically generated">
            <a:extLst>
              <a:ext uri="{FF2B5EF4-FFF2-40B4-BE49-F238E27FC236}">
                <a16:creationId xmlns:a16="http://schemas.microsoft.com/office/drawing/2014/main" id="{FCFB6B2D-E632-49E7-BE9C-B4202CF70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0460" y="5424823"/>
            <a:ext cx="3525715" cy="870568"/>
          </a:xfrm>
          <a:prstGeom prst="rect">
            <a:avLst/>
          </a:prstGeom>
        </p:spPr>
      </p:pic>
      <p:sp>
        <p:nvSpPr>
          <p:cNvPr id="19" name="Content Placeholder 2">
            <a:extLst>
              <a:ext uri="{FF2B5EF4-FFF2-40B4-BE49-F238E27FC236}">
                <a16:creationId xmlns:a16="http://schemas.microsoft.com/office/drawing/2014/main" id="{96BFEE08-3B68-4539-BA57-843B14D88683}"/>
              </a:ext>
            </a:extLst>
          </p:cNvPr>
          <p:cNvSpPr txBox="1">
            <a:spLocks/>
          </p:cNvSpPr>
          <p:nvPr/>
        </p:nvSpPr>
        <p:spPr>
          <a:xfrm>
            <a:off x="-164484" y="1235872"/>
            <a:ext cx="4089909" cy="145394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ct val="0"/>
              </a:spcBef>
              <a:buFont typeface="Arial" panose="020B0604020202020204" pitchFamily="34" charset="0"/>
              <a:buChar char="•"/>
              <a:defRPr sz="2800" kern="1200">
                <a:solidFill>
                  <a:schemeClr val="tx1"/>
                </a:solidFill>
                <a:latin typeface="Helvetica" panose="020B0604020202030204" pitchFamily="34" charset="0"/>
                <a:ea typeface="+mn-ea"/>
                <a:cs typeface="+mn-cs"/>
              </a:defRPr>
            </a:lvl1pPr>
            <a:lvl2pPr marL="685800" indent="-228600" algn="l" defTabSz="914400" rtl="0" eaLnBrk="1" latinLnBrk="0" hangingPunct="1">
              <a:lnSpc>
                <a:spcPct val="100000"/>
              </a:lnSpc>
              <a:spcBef>
                <a:spcPct val="0"/>
              </a:spcBef>
              <a:buFont typeface="Arial" panose="020B0604020202020204" pitchFamily="34" charset="0"/>
              <a:buChar char="•"/>
              <a:defRPr sz="2400" kern="1200">
                <a:solidFill>
                  <a:schemeClr val="tx1"/>
                </a:solidFill>
                <a:latin typeface="Helvetica" panose="020B0604020202030204" pitchFamily="34" charset="0"/>
                <a:ea typeface="+mn-ea"/>
                <a:cs typeface="+mn-cs"/>
              </a:defRPr>
            </a:lvl2pPr>
            <a:lvl3pPr marL="1143000" indent="-228600" algn="l" defTabSz="914400" rtl="0" eaLnBrk="1" latinLnBrk="0" hangingPunct="1">
              <a:lnSpc>
                <a:spcPct val="100000"/>
              </a:lnSpc>
              <a:spcBef>
                <a:spcPct val="0"/>
              </a:spcBef>
              <a:buFont typeface="Arial" panose="020B0604020202020204" pitchFamily="34" charset="0"/>
              <a:buChar char="•"/>
              <a:defRPr sz="2000" kern="1200">
                <a:solidFill>
                  <a:schemeClr val="tx1"/>
                </a:solidFill>
                <a:latin typeface="Helvetica" panose="020B0604020202030204" pitchFamily="34" charset="0"/>
                <a:ea typeface="+mn-ea"/>
                <a:cs typeface="+mn-cs"/>
              </a:defRPr>
            </a:lvl3pPr>
            <a:lvl4pPr marL="16002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4pPr>
            <a:lvl5pPr marL="20574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sz="1200" b="1" dirty="0"/>
          </a:p>
          <a:p>
            <a:pPr marL="0" indent="0">
              <a:buFont typeface="Arial" panose="020B0604020202020204" pitchFamily="34" charset="0"/>
              <a:buNone/>
            </a:pPr>
            <a:endParaRPr lang="en-US" sz="1100" b="1" dirty="0"/>
          </a:p>
        </p:txBody>
      </p:sp>
      <p:sp>
        <p:nvSpPr>
          <p:cNvPr id="6" name="Rectangle 5">
            <a:extLst>
              <a:ext uri="{FF2B5EF4-FFF2-40B4-BE49-F238E27FC236}">
                <a16:creationId xmlns:a16="http://schemas.microsoft.com/office/drawing/2014/main" id="{65DB159C-AEE8-D2E4-47DA-0FC4828230B0}"/>
              </a:ext>
            </a:extLst>
          </p:cNvPr>
          <p:cNvSpPr/>
          <p:nvPr/>
        </p:nvSpPr>
        <p:spPr>
          <a:xfrm>
            <a:off x="0" y="6486089"/>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9E3778-867F-BB17-EA15-D9CC9A918602}"/>
              </a:ext>
            </a:extLst>
          </p:cNvPr>
          <p:cNvSpPr txBox="1"/>
          <p:nvPr/>
        </p:nvSpPr>
        <p:spPr>
          <a:xfrm>
            <a:off x="758536" y="1352849"/>
            <a:ext cx="10674927" cy="4524315"/>
          </a:xfrm>
          <a:prstGeom prst="rect">
            <a:avLst/>
          </a:prstGeom>
          <a:noFill/>
        </p:spPr>
        <p:txBody>
          <a:bodyPr wrap="square" rtlCol="0">
            <a:spAutoFit/>
          </a:bodyPr>
          <a:lstStyle/>
          <a:p>
            <a:pPr marL="285750" marR="0" indent="-285750">
              <a:spcBef>
                <a:spcPts val="0"/>
              </a:spcBef>
              <a:spcAft>
                <a:spcPts val="0"/>
              </a:spcAft>
              <a:buFont typeface="Arial" panose="020B0604020202020204" pitchFamily="34" charset="0"/>
              <a:buChar char="•"/>
            </a:pPr>
            <a:r>
              <a:rPr lang="en-US" sz="1800" b="1" u="sng" dirty="0">
                <a:effectLst/>
                <a:latin typeface="Calibri" panose="020F0502020204030204" pitchFamily="34" charset="0"/>
                <a:ea typeface="Calibri" panose="020F0502020204030204" pitchFamily="34" charset="0"/>
              </a:rPr>
              <a:t>February 9</a:t>
            </a:r>
            <a:r>
              <a:rPr lang="en-US" sz="1800" b="1" u="sng" baseline="30000" dirty="0">
                <a:effectLst/>
                <a:latin typeface="Calibri" panose="020F0502020204030204" pitchFamily="34" charset="0"/>
                <a:ea typeface="Calibri" panose="020F0502020204030204" pitchFamily="34" charset="0"/>
              </a:rPr>
              <a:t>th</a:t>
            </a:r>
            <a:r>
              <a:rPr lang="en-US" sz="1800" b="1" u="sng" dirty="0">
                <a:effectLst/>
                <a:latin typeface="Calibri" panose="020F0502020204030204" pitchFamily="34" charset="0"/>
                <a:ea typeface="Calibri" panose="020F0502020204030204" pitchFamily="34" charset="0"/>
              </a:rPr>
              <a:t>, 10</a:t>
            </a:r>
            <a:r>
              <a:rPr lang="en-US" sz="1800" b="1" u="sng" baseline="30000" dirty="0">
                <a:effectLst/>
                <a:latin typeface="Calibri" panose="020F0502020204030204" pitchFamily="34" charset="0"/>
                <a:ea typeface="Calibri" panose="020F0502020204030204" pitchFamily="34" charset="0"/>
              </a:rPr>
              <a:t>th</a:t>
            </a:r>
            <a:r>
              <a:rPr lang="en-US" sz="1800" b="1" u="sng" dirty="0">
                <a:effectLst/>
                <a:latin typeface="Calibri" panose="020F0502020204030204" pitchFamily="34" charset="0"/>
                <a:ea typeface="Calibri" panose="020F0502020204030204" pitchFamily="34" charset="0"/>
              </a:rPr>
              <a:t>, 23</a:t>
            </a:r>
            <a:r>
              <a:rPr lang="en-US" sz="1800" b="1" u="sng" baseline="30000" dirty="0">
                <a:effectLst/>
                <a:latin typeface="Calibri" panose="020F0502020204030204" pitchFamily="34" charset="0"/>
                <a:ea typeface="Calibri" panose="020F0502020204030204" pitchFamily="34" charset="0"/>
              </a:rPr>
              <a:t>rd</a:t>
            </a:r>
            <a:r>
              <a:rPr lang="en-US" sz="1800" b="1" u="sng" dirty="0">
                <a:effectLst/>
                <a:latin typeface="Calibri" panose="020F0502020204030204" pitchFamily="34" charset="0"/>
                <a:ea typeface="Calibri" panose="020F0502020204030204" pitchFamily="34" charset="0"/>
              </a:rPr>
              <a:t> &amp;24</a:t>
            </a:r>
            <a:r>
              <a:rPr lang="en-US" sz="1800" b="1" u="sng" baseline="30000" dirty="0">
                <a:effectLst/>
                <a:latin typeface="Calibri" panose="020F0502020204030204" pitchFamily="34" charset="0"/>
                <a:ea typeface="Calibri" panose="020F0502020204030204" pitchFamily="34" charset="0"/>
              </a:rPr>
              <a:t>th</a:t>
            </a:r>
            <a:r>
              <a:rPr lang="en-US" sz="1800" b="1" u="sng" dirty="0">
                <a:effectLst/>
                <a:latin typeface="Calibri" panose="020F0502020204030204" pitchFamily="34" charset="0"/>
                <a:ea typeface="Calibri" panose="020F0502020204030204" pitchFamily="34" charset="0"/>
              </a:rPr>
              <a:t> Virtual –</a:t>
            </a:r>
          </a:p>
          <a:p>
            <a:pPr marL="742950" lvl="1" indent="-285750">
              <a:buFont typeface="Arial" panose="020B0604020202020204" pitchFamily="34" charset="0"/>
              <a:buChar char="•"/>
            </a:pPr>
            <a:r>
              <a:rPr lang="en-US" sz="1200" b="1" u="sng" dirty="0">
                <a:solidFill>
                  <a:schemeClr val="accent1">
                    <a:lumMod val="75000"/>
                  </a:schemeClr>
                </a:solidFill>
                <a:latin typeface="Calibri" panose="020F0502020204030204" pitchFamily="34" charset="0"/>
                <a:ea typeface="Calibri" panose="020F0502020204030204" pitchFamily="34" charset="0"/>
              </a:rPr>
              <a:t>F</a:t>
            </a:r>
            <a:r>
              <a:rPr lang="en-US" sz="1200" b="1" u="sng" dirty="0">
                <a:solidFill>
                  <a:schemeClr val="accent1">
                    <a:lumMod val="75000"/>
                  </a:schemeClr>
                </a:solidFill>
                <a:effectLst/>
                <a:latin typeface="Calibri" panose="020F0502020204030204" pitchFamily="34" charset="0"/>
                <a:ea typeface="Calibri" panose="020F0502020204030204" pitchFamily="34" charset="0"/>
              </a:rPr>
              <a:t>loridaChamberSafetyCouncil.regfox.com/principles-of-occupational-safety-and-health</a:t>
            </a:r>
            <a:endParaRPr lang="en-US" sz="1200" dirty="0">
              <a:solidFill>
                <a:schemeClr val="accent1">
                  <a:lumMod val="75000"/>
                </a:schemeClr>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Principles of Occupational Safety and Health</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8:30am-4:30pm EST</a:t>
            </a:r>
          </a:p>
          <a:p>
            <a:pPr marL="285750" marR="0" indent="-285750">
              <a:spcBef>
                <a:spcPts val="0"/>
              </a:spcBef>
              <a:spcAft>
                <a:spcPts val="0"/>
              </a:spcAft>
              <a:buFont typeface="Arial" panose="020B0604020202020204" pitchFamily="34" charset="0"/>
              <a:buChar char="•"/>
            </a:pPr>
            <a:r>
              <a:rPr lang="en-US" sz="1800" b="1" u="sng" dirty="0">
                <a:effectLst/>
                <a:latin typeface="Calibri" panose="020F0502020204030204" pitchFamily="34" charset="0"/>
                <a:ea typeface="Calibri" panose="020F0502020204030204" pitchFamily="34" charset="0"/>
              </a:rPr>
              <a:t>March 10</a:t>
            </a:r>
            <a:r>
              <a:rPr lang="en-US" sz="1800" b="1" u="sng" baseline="30000" dirty="0">
                <a:effectLst/>
                <a:latin typeface="Calibri" panose="020F0502020204030204" pitchFamily="34" charset="0"/>
                <a:ea typeface="Calibri" panose="020F0502020204030204" pitchFamily="34" charset="0"/>
              </a:rPr>
              <a:t>th</a:t>
            </a:r>
            <a:r>
              <a:rPr lang="en-US" b="1" u="sng" baseline="30000" dirty="0">
                <a:latin typeface="Calibri" panose="020F0502020204030204" pitchFamily="34" charset="0"/>
                <a:ea typeface="Calibri" panose="020F0502020204030204" pitchFamily="34" charset="0"/>
              </a:rPr>
              <a:t> </a:t>
            </a:r>
            <a:r>
              <a:rPr lang="en-US" sz="1800" b="1" u="sng" dirty="0">
                <a:effectLst/>
                <a:latin typeface="Calibri" panose="020F0502020204030204" pitchFamily="34" charset="0"/>
                <a:ea typeface="Calibri" panose="020F0502020204030204" pitchFamily="34" charset="0"/>
              </a:rPr>
              <a:t>Virtual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Risk Assessment Workshop</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8:30am – 4:30pm EST</a:t>
            </a:r>
          </a:p>
          <a:p>
            <a:pPr marL="285750" marR="0" indent="-285750">
              <a:spcBef>
                <a:spcPts val="0"/>
              </a:spcBef>
              <a:spcAft>
                <a:spcPts val="0"/>
              </a:spcAft>
              <a:buFont typeface="Arial" panose="020B0604020202020204" pitchFamily="34" charset="0"/>
              <a:buChar char="•"/>
            </a:pPr>
            <a:r>
              <a:rPr lang="en-US" sz="1800" b="1" u="sng" dirty="0">
                <a:effectLst/>
                <a:latin typeface="Calibri" panose="020F0502020204030204" pitchFamily="34" charset="0"/>
                <a:ea typeface="Calibri" panose="020F0502020204030204" pitchFamily="34" charset="0"/>
              </a:rPr>
              <a:t>April </a:t>
            </a:r>
            <a:r>
              <a:rPr lang="en-US" b="1" u="sng" dirty="0">
                <a:latin typeface="Calibri" panose="020F0502020204030204" pitchFamily="34" charset="0"/>
                <a:ea typeface="Calibri" panose="020F0502020204030204" pitchFamily="34" charset="0"/>
              </a:rPr>
              <a:t>28</a:t>
            </a:r>
            <a:r>
              <a:rPr lang="en-US" b="1" u="sng" baseline="30000" dirty="0">
                <a:latin typeface="Calibri" panose="020F0502020204030204" pitchFamily="34" charset="0"/>
                <a:ea typeface="Calibri" panose="020F0502020204030204" pitchFamily="34" charset="0"/>
              </a:rPr>
              <a:t>th</a:t>
            </a:r>
            <a:r>
              <a:rPr lang="en-US" b="1" u="sng" dirty="0">
                <a:latin typeface="Calibri" panose="020F0502020204030204" pitchFamily="34" charset="0"/>
                <a:ea typeface="Calibri" panose="020F0502020204030204" pitchFamily="34" charset="0"/>
              </a:rPr>
              <a:t> Virtual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Ergonomics: Managing for Results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Time: 8:30am-4:30pm EST</a:t>
            </a:r>
          </a:p>
          <a:p>
            <a:pPr marL="285750" marR="0" indent="-285750">
              <a:spcBef>
                <a:spcPts val="0"/>
              </a:spcBef>
              <a:spcAft>
                <a:spcPts val="0"/>
              </a:spcAft>
              <a:buFont typeface="Arial" panose="020B0604020202020204" pitchFamily="34" charset="0"/>
              <a:buChar char="•"/>
            </a:pPr>
            <a:r>
              <a:rPr lang="en-US" sz="1800" b="1" u="sng" dirty="0">
                <a:effectLst/>
                <a:latin typeface="Calibri" panose="020F0502020204030204" pitchFamily="34" charset="0"/>
                <a:ea typeface="Calibri" panose="020F0502020204030204" pitchFamily="34" charset="0"/>
              </a:rPr>
              <a:t>May 10</a:t>
            </a:r>
            <a:r>
              <a:rPr lang="en-US" sz="1800" b="1" u="sng" baseline="30000" dirty="0">
                <a:effectLst/>
                <a:latin typeface="Calibri" panose="020F0502020204030204" pitchFamily="34" charset="0"/>
                <a:ea typeface="Calibri" panose="020F0502020204030204" pitchFamily="34" charset="0"/>
              </a:rPr>
              <a:t>th</a:t>
            </a:r>
            <a:r>
              <a:rPr lang="en-US" sz="1800" b="1" u="sng" dirty="0">
                <a:effectLst/>
                <a:latin typeface="Calibri" panose="020F0502020204030204" pitchFamily="34" charset="0"/>
                <a:ea typeface="Calibri" panose="020F0502020204030204" pitchFamily="34" charset="0"/>
              </a:rPr>
              <a:t> - At the Leadership Conference on Safety, Health &amp; Sustainability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Incident Investigation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8am – 4:30pm EST</a:t>
            </a:r>
          </a:p>
          <a:p>
            <a:pPr marL="285750" marR="0" indent="-285750">
              <a:spcBef>
                <a:spcPts val="0"/>
              </a:spcBef>
              <a:spcAft>
                <a:spcPts val="0"/>
              </a:spcAft>
              <a:buFont typeface="Arial" panose="020B0604020202020204" pitchFamily="34" charset="0"/>
              <a:buChar char="•"/>
            </a:pPr>
            <a:r>
              <a:rPr lang="en-US" sz="1800" b="1" u="sng" dirty="0">
                <a:effectLst/>
                <a:latin typeface="Calibri" panose="020F0502020204030204" pitchFamily="34" charset="0"/>
                <a:ea typeface="Calibri" panose="020F0502020204030204" pitchFamily="34" charset="0"/>
              </a:rPr>
              <a:t>June 2</a:t>
            </a:r>
            <a:r>
              <a:rPr lang="en-US" sz="1800" b="1" u="sng" baseline="30000" dirty="0">
                <a:effectLst/>
                <a:latin typeface="Calibri" panose="020F0502020204030204" pitchFamily="34" charset="0"/>
                <a:ea typeface="Calibri" panose="020F0502020204030204" pitchFamily="34" charset="0"/>
              </a:rPr>
              <a:t>nd</a:t>
            </a:r>
            <a:r>
              <a:rPr lang="en-US" sz="1800" b="1" u="sng" dirty="0">
                <a:effectLst/>
                <a:latin typeface="Calibri" panose="020F0502020204030204" pitchFamily="34" charset="0"/>
                <a:ea typeface="Calibri" panose="020F0502020204030204" pitchFamily="34" charset="0"/>
              </a:rPr>
              <a:t> Virtual</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Safety Inspections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8:30am-4:30pm EST </a:t>
            </a:r>
          </a:p>
        </p:txBody>
      </p:sp>
    </p:spTree>
    <p:extLst>
      <p:ext uri="{BB962C8B-B14F-4D97-AF65-F5344CB8AC3E}">
        <p14:creationId xmlns:p14="http://schemas.microsoft.com/office/powerpoint/2010/main" val="3472444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8754" y="285816"/>
            <a:ext cx="600927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Verbal Counseling</a:t>
            </a:r>
            <a:endParaRPr kumimoji="0" lang="en-US" sz="3600" b="1" i="0" u="none" strike="noStrike" kern="1200" cap="none" spc="0" normalizeH="0" baseline="0" noProof="0" dirty="0">
              <a:ln>
                <a:noFill/>
              </a:ln>
              <a:solidFill>
                <a:srgbClr val="7F7F7F"/>
              </a:solidFill>
              <a:effectLst/>
              <a:uLnTx/>
              <a:uFillTx/>
              <a:latin typeface="Helvetica" panose="020B0604020202020204" pitchFamily="34" charset="0"/>
              <a:ea typeface="+mn-ea"/>
              <a:cs typeface="Helvetica" panose="020B0604020202020204" pitchFamily="34" charset="0"/>
            </a:endParaRPr>
          </a:p>
        </p:txBody>
      </p:sp>
      <p:grpSp>
        <p:nvGrpSpPr>
          <p:cNvPr id="4" name="Group 3"/>
          <p:cNvGrpSpPr/>
          <p:nvPr/>
        </p:nvGrpSpPr>
        <p:grpSpPr>
          <a:xfrm>
            <a:off x="1601830" y="1729166"/>
            <a:ext cx="7703219" cy="3637089"/>
            <a:chOff x="720391" y="1468417"/>
            <a:chExt cx="7703219" cy="3637089"/>
          </a:xfrm>
        </p:grpSpPr>
        <p:grpSp>
          <p:nvGrpSpPr>
            <p:cNvPr id="5" name="Group 4"/>
            <p:cNvGrpSpPr/>
            <p:nvPr/>
          </p:nvGrpSpPr>
          <p:grpSpPr>
            <a:xfrm>
              <a:off x="720391" y="1868526"/>
              <a:ext cx="3786539" cy="1331980"/>
              <a:chOff x="594961" y="2295837"/>
              <a:chExt cx="3786539" cy="1331980"/>
            </a:xfrm>
          </p:grpSpPr>
          <p:sp>
            <p:nvSpPr>
              <p:cNvPr id="14" name="TextBox 13"/>
              <p:cNvSpPr txBox="1"/>
              <p:nvPr/>
            </p:nvSpPr>
            <p:spPr>
              <a:xfrm>
                <a:off x="594961" y="2499540"/>
                <a:ext cx="3642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A2025"/>
                    </a:solidFill>
                    <a:effectLst/>
                    <a:uLnTx/>
                    <a:uFillTx/>
                    <a:latin typeface="Times New Roman" panose="02020603050405020304" pitchFamily="18" charset="0"/>
                    <a:ea typeface="+mn-ea"/>
                    <a:cs typeface="Times New Roman" panose="02020603050405020304" pitchFamily="18" charset="0"/>
                  </a:rPr>
                  <a:t>1</a:t>
                </a:r>
              </a:p>
            </p:txBody>
          </p:sp>
          <p:sp>
            <p:nvSpPr>
              <p:cNvPr id="15" name="Freeform: Shape 38"/>
              <p:cNvSpPr/>
              <p:nvPr/>
            </p:nvSpPr>
            <p:spPr>
              <a:xfrm>
                <a:off x="729842" y="3582098"/>
                <a:ext cx="3651658" cy="45719"/>
              </a:xfrm>
              <a:custGeom>
                <a:avLst/>
                <a:gdLst>
                  <a:gd name="connsiteX0" fmla="*/ 0 w 2348918"/>
                  <a:gd name="connsiteY0" fmla="*/ 0 h 0"/>
                  <a:gd name="connsiteX1" fmla="*/ 2348918 w 2348918"/>
                  <a:gd name="connsiteY1" fmla="*/ 0 h 0"/>
                </a:gdLst>
                <a:ahLst/>
                <a:cxnLst>
                  <a:cxn ang="0">
                    <a:pos x="connsiteX0" y="connsiteY0"/>
                  </a:cxn>
                  <a:cxn ang="0">
                    <a:pos x="connsiteX1" y="connsiteY1"/>
                  </a:cxn>
                </a:cxnLst>
                <a:rect l="l" t="t" r="r" b="b"/>
                <a:pathLst>
                  <a:path w="2348918">
                    <a:moveTo>
                      <a:pt x="0" y="0"/>
                    </a:moveTo>
                    <a:lnTo>
                      <a:pt x="2348918" y="0"/>
                    </a:lnTo>
                  </a:path>
                </a:pathLst>
              </a:custGeom>
              <a:no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1227193" y="2295837"/>
                <a:ext cx="3154307" cy="1292662"/>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Creates a blueprint for more formal counseling</a:t>
                </a:r>
              </a:p>
            </p:txBody>
          </p:sp>
        </p:grpSp>
        <p:grpSp>
          <p:nvGrpSpPr>
            <p:cNvPr id="6" name="Group 5"/>
            <p:cNvGrpSpPr/>
            <p:nvPr/>
          </p:nvGrpSpPr>
          <p:grpSpPr>
            <a:xfrm>
              <a:off x="4637071" y="1468417"/>
              <a:ext cx="3786539" cy="1732089"/>
              <a:chOff x="594961" y="1895728"/>
              <a:chExt cx="3786539" cy="1732089"/>
            </a:xfrm>
          </p:grpSpPr>
          <p:sp>
            <p:nvSpPr>
              <p:cNvPr id="11" name="TextBox 10"/>
              <p:cNvSpPr txBox="1"/>
              <p:nvPr/>
            </p:nvSpPr>
            <p:spPr>
              <a:xfrm>
                <a:off x="594961" y="2499540"/>
                <a:ext cx="3642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A2025"/>
                    </a:solidFill>
                    <a:effectLst/>
                    <a:uLnTx/>
                    <a:uFillTx/>
                    <a:latin typeface="Times New Roman" panose="02020603050405020304" pitchFamily="18" charset="0"/>
                    <a:ea typeface="+mn-ea"/>
                    <a:cs typeface="Times New Roman" panose="02020603050405020304" pitchFamily="18" charset="0"/>
                  </a:rPr>
                  <a:t>2</a:t>
                </a:r>
              </a:p>
            </p:txBody>
          </p:sp>
          <p:sp>
            <p:nvSpPr>
              <p:cNvPr id="12" name="Freeform: Shape 42"/>
              <p:cNvSpPr/>
              <p:nvPr/>
            </p:nvSpPr>
            <p:spPr>
              <a:xfrm>
                <a:off x="729842" y="3582098"/>
                <a:ext cx="3651658" cy="45719"/>
              </a:xfrm>
              <a:custGeom>
                <a:avLst/>
                <a:gdLst>
                  <a:gd name="connsiteX0" fmla="*/ 0 w 2348918"/>
                  <a:gd name="connsiteY0" fmla="*/ 0 h 0"/>
                  <a:gd name="connsiteX1" fmla="*/ 2348918 w 2348918"/>
                  <a:gd name="connsiteY1" fmla="*/ 0 h 0"/>
                </a:gdLst>
                <a:ahLst/>
                <a:cxnLst>
                  <a:cxn ang="0">
                    <a:pos x="connsiteX0" y="connsiteY0"/>
                  </a:cxn>
                  <a:cxn ang="0">
                    <a:pos x="connsiteX1" y="connsiteY1"/>
                  </a:cxn>
                </a:cxnLst>
                <a:rect l="l" t="t" r="r" b="b"/>
                <a:pathLst>
                  <a:path w="2348918">
                    <a:moveTo>
                      <a:pt x="0" y="0"/>
                    </a:moveTo>
                    <a:lnTo>
                      <a:pt x="2348918" y="0"/>
                    </a:lnTo>
                  </a:path>
                </a:pathLst>
              </a:custGeom>
              <a:no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1227193" y="1895728"/>
                <a:ext cx="3154307" cy="1692771"/>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possible refer to training materials, procedures or employee handbook</a:t>
                </a:r>
              </a:p>
            </p:txBody>
          </p:sp>
        </p:grpSp>
        <p:grpSp>
          <p:nvGrpSpPr>
            <p:cNvPr id="7" name="Group 6"/>
            <p:cNvGrpSpPr/>
            <p:nvPr/>
          </p:nvGrpSpPr>
          <p:grpSpPr>
            <a:xfrm>
              <a:off x="2681101" y="3977229"/>
              <a:ext cx="3786539" cy="1128277"/>
              <a:chOff x="594961" y="2499540"/>
              <a:chExt cx="3786539" cy="1128277"/>
            </a:xfrm>
          </p:grpSpPr>
          <p:sp>
            <p:nvSpPr>
              <p:cNvPr id="8" name="TextBox 7"/>
              <p:cNvSpPr txBox="1"/>
              <p:nvPr/>
            </p:nvSpPr>
            <p:spPr>
              <a:xfrm>
                <a:off x="594961" y="2499540"/>
                <a:ext cx="3642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A2025"/>
                    </a:solidFill>
                    <a:effectLst/>
                    <a:uLnTx/>
                    <a:uFillTx/>
                    <a:latin typeface="Times New Roman" panose="02020603050405020304" pitchFamily="18" charset="0"/>
                    <a:ea typeface="+mn-ea"/>
                    <a:cs typeface="Times New Roman" panose="02020603050405020304" pitchFamily="18" charset="0"/>
                  </a:rPr>
                  <a:t>3</a:t>
                </a:r>
              </a:p>
            </p:txBody>
          </p:sp>
          <p:sp>
            <p:nvSpPr>
              <p:cNvPr id="9" name="Freeform: Shape 47"/>
              <p:cNvSpPr/>
              <p:nvPr/>
            </p:nvSpPr>
            <p:spPr>
              <a:xfrm>
                <a:off x="729842" y="3582098"/>
                <a:ext cx="3651658" cy="45719"/>
              </a:xfrm>
              <a:custGeom>
                <a:avLst/>
                <a:gdLst>
                  <a:gd name="connsiteX0" fmla="*/ 0 w 2348918"/>
                  <a:gd name="connsiteY0" fmla="*/ 0 h 0"/>
                  <a:gd name="connsiteX1" fmla="*/ 2348918 w 2348918"/>
                  <a:gd name="connsiteY1" fmla="*/ 0 h 0"/>
                </a:gdLst>
                <a:ahLst/>
                <a:cxnLst>
                  <a:cxn ang="0">
                    <a:pos x="connsiteX0" y="connsiteY0"/>
                  </a:cxn>
                  <a:cxn ang="0">
                    <a:pos x="connsiteX1" y="connsiteY1"/>
                  </a:cxn>
                </a:cxnLst>
                <a:rect l="l" t="t" r="r" b="b"/>
                <a:pathLst>
                  <a:path w="2348918">
                    <a:moveTo>
                      <a:pt x="0" y="0"/>
                    </a:moveTo>
                    <a:lnTo>
                      <a:pt x="2348918" y="0"/>
                    </a:lnTo>
                  </a:path>
                </a:pathLst>
              </a:custGeom>
              <a:noFill/>
              <a:ln w="952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1227193" y="2695947"/>
                <a:ext cx="3154307" cy="892552"/>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Don’t allow it to go on for months </a:t>
                </a:r>
              </a:p>
            </p:txBody>
          </p:sp>
        </p:grpSp>
      </p:grpSp>
    </p:spTree>
    <p:extLst>
      <p:ext uri="{BB962C8B-B14F-4D97-AF65-F5344CB8AC3E}">
        <p14:creationId xmlns:p14="http://schemas.microsoft.com/office/powerpoint/2010/main" val="2779133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p:nvPr/>
        </p:nvSpPr>
        <p:spPr>
          <a:xfrm>
            <a:off x="498291" y="268622"/>
            <a:ext cx="1007304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Written Counseling</a:t>
            </a:r>
            <a:endParaRPr kumimoji="0" lang="en-US" sz="3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 name="Rectangle 3"/>
          <p:cNvSpPr/>
          <p:nvPr/>
        </p:nvSpPr>
        <p:spPr>
          <a:xfrm>
            <a:off x="3652841" y="1488342"/>
            <a:ext cx="493664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Detail what they did wrong </a:t>
            </a:r>
            <a:br>
              <a:rPr kumimoji="0" lang="en-I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I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when, where, how and why</a:t>
            </a:r>
          </a:p>
        </p:txBody>
      </p:sp>
      <p:sp>
        <p:nvSpPr>
          <p:cNvPr id="5" name="Rectangle 4"/>
          <p:cNvSpPr/>
          <p:nvPr/>
        </p:nvSpPr>
        <p:spPr>
          <a:xfrm>
            <a:off x="3773332" y="2714796"/>
            <a:ext cx="411683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Refer to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policies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&amp; procedures</a:t>
            </a:r>
          </a:p>
        </p:txBody>
      </p:sp>
      <p:sp>
        <p:nvSpPr>
          <p:cNvPr id="7" name="Rectangle 6"/>
          <p:cNvSpPr/>
          <p:nvPr/>
        </p:nvSpPr>
        <p:spPr>
          <a:xfrm>
            <a:off x="3834133" y="2262493"/>
            <a:ext cx="3408152" cy="72683"/>
          </a:xfrm>
          <a:prstGeom prst="rect">
            <a:avLst/>
          </a:prstGeom>
          <a:solidFill>
            <a:srgbClr val="DA20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p:cNvSpPr/>
          <p:nvPr/>
        </p:nvSpPr>
        <p:spPr>
          <a:xfrm>
            <a:off x="3834133" y="3259998"/>
            <a:ext cx="3825551" cy="45719"/>
          </a:xfrm>
          <a:prstGeom prst="rect">
            <a:avLst/>
          </a:prstGeom>
          <a:solidFill>
            <a:srgbClr val="DA20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a:off x="3680633" y="3641773"/>
            <a:ext cx="527088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Give deadline to correct problem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Effective immediately and going forward</a:t>
            </a:r>
          </a:p>
        </p:txBody>
      </p:sp>
      <p:sp>
        <p:nvSpPr>
          <p:cNvPr id="32" name="Rectangle 31"/>
          <p:cNvSpPr/>
          <p:nvPr/>
        </p:nvSpPr>
        <p:spPr>
          <a:xfrm>
            <a:off x="3773332" y="4449910"/>
            <a:ext cx="4963885" cy="45719"/>
          </a:xfrm>
          <a:prstGeom prst="rect">
            <a:avLst/>
          </a:prstGeom>
          <a:solidFill>
            <a:srgbClr val="DA20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649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113" y="239390"/>
            <a:ext cx="8449243" cy="884745"/>
          </a:xfrm>
        </p:spPr>
        <p:txBody>
          <a:bodyPr>
            <a:normAutofit/>
          </a:bodyPr>
          <a:lstStyle/>
          <a:p>
            <a:pPr algn="ctr"/>
            <a:r>
              <a:rPr lang="en-US" sz="3600" b="1" dirty="0">
                <a:latin typeface="Times New Roman" panose="02020603050405020304" pitchFamily="18" charset="0"/>
                <a:cs typeface="Times New Roman" panose="02020603050405020304" pitchFamily="18" charset="0"/>
              </a:rPr>
              <a:t>Written Counseling</a:t>
            </a:r>
            <a:endParaRPr lang="en-US" sz="3600" b="1" dirty="0"/>
          </a:p>
        </p:txBody>
      </p:sp>
      <p:sp>
        <p:nvSpPr>
          <p:cNvPr id="4" name="Rectangle 3"/>
          <p:cNvSpPr/>
          <p:nvPr/>
        </p:nvSpPr>
        <p:spPr>
          <a:xfrm>
            <a:off x="948643" y="1642188"/>
            <a:ext cx="5312229"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Meet with the employee to review safety evaluation and issues as well as expectations for improved safe behaviour.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Follow through by providing further counselling, disciplining or termination if necessary.</a:t>
            </a:r>
          </a:p>
        </p:txBody>
      </p:sp>
      <p:sp>
        <p:nvSpPr>
          <p:cNvPr id="5" name="Rectangle 4"/>
          <p:cNvSpPr/>
          <p:nvPr/>
        </p:nvSpPr>
        <p:spPr>
          <a:xfrm>
            <a:off x="6496971" y="1642188"/>
            <a:ext cx="4835857" cy="3533127"/>
          </a:xfrm>
          <a:prstGeom prst="rect">
            <a:avLst/>
          </a:prstGeom>
          <a:solidFill>
            <a:srgbClr val="DA202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Include language: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“Repetition of this conduct, failure to follow any of our normal work rules or rules of conduct, or to meet our standards of performance will result in further disciplinary action, up to and including termination of your employment.”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722020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2049" y="293028"/>
            <a:ext cx="7850105" cy="1186019"/>
          </a:xfrm>
        </p:spPr>
        <p:txBody>
          <a:bodyPr>
            <a:normAutofit/>
          </a:bodyPr>
          <a:lstStyle/>
          <a:p>
            <a:pPr algn="ctr"/>
            <a:r>
              <a:rPr lang="en-US" sz="3600" b="1" dirty="0">
                <a:latin typeface="Times New Roman" panose="02020603050405020304" pitchFamily="18" charset="0"/>
                <a:cs typeface="Times New Roman" panose="02020603050405020304" pitchFamily="18" charset="0"/>
              </a:rPr>
              <a:t>Documentation Is Critical</a:t>
            </a:r>
          </a:p>
        </p:txBody>
      </p:sp>
      <p:sp>
        <p:nvSpPr>
          <p:cNvPr id="2" name="Rectangle 1"/>
          <p:cNvSpPr/>
          <p:nvPr/>
        </p:nvSpPr>
        <p:spPr>
          <a:xfrm>
            <a:off x="3286871" y="1751406"/>
            <a:ext cx="4793950" cy="2554545"/>
          </a:xfrm>
          <a:prstGeom prst="rect">
            <a:avLst/>
          </a:prstGeom>
        </p:spPr>
        <p:txBody>
          <a:bodyPr wrap="square">
            <a:spAutoFit/>
          </a:bodyPr>
          <a:lstStyle/>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Juries will only believe you if you put it in writing</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its just your word against theirs, you lose most of the time</a:t>
            </a:r>
          </a:p>
        </p:txBody>
      </p:sp>
    </p:spTree>
    <p:extLst>
      <p:ext uri="{BB962C8B-B14F-4D97-AF65-F5344CB8AC3E}">
        <p14:creationId xmlns:p14="http://schemas.microsoft.com/office/powerpoint/2010/main" val="223838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8152" y="226243"/>
            <a:ext cx="8281292" cy="1121791"/>
          </a:xfrm>
        </p:spPr>
        <p:txBody>
          <a:bodyPr>
            <a:normAutofit/>
          </a:bodyPr>
          <a:lstStyle/>
          <a:p>
            <a:pPr algn="ctr"/>
            <a:r>
              <a:rPr lang="en-US" sz="3600" b="1" dirty="0">
                <a:latin typeface="Times New Roman" panose="02020603050405020304" pitchFamily="18" charset="0"/>
                <a:cs typeface="Times New Roman" panose="02020603050405020304" pitchFamily="18" charset="0"/>
              </a:rPr>
              <a:t>Step 4: Releasing of Safety Risk Takers</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1912775" y="1651905"/>
            <a:ext cx="8182947" cy="3600986"/>
          </a:xfrm>
          <a:prstGeom prst="rect">
            <a:avLst/>
          </a:prstGeom>
        </p:spPr>
        <p:txBody>
          <a:bodyPr wrap="square">
            <a:spAutoFit/>
          </a:bodyPr>
          <a:lstStyle/>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Last resort is termination of employment</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Must be set up properly</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Documentation is critical</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Must show that employee has been advised of safety rule violations and/or poor safety performance in the past</a:t>
            </a:r>
          </a:p>
        </p:txBody>
      </p:sp>
    </p:spTree>
    <p:extLst>
      <p:ext uri="{BB962C8B-B14F-4D97-AF65-F5344CB8AC3E}">
        <p14:creationId xmlns:p14="http://schemas.microsoft.com/office/powerpoint/2010/main" val="978842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8825" y="208766"/>
            <a:ext cx="8104010" cy="863966"/>
          </a:xfrm>
        </p:spPr>
        <p:txBody>
          <a:bodyPr>
            <a:normAutofit/>
          </a:bodyPr>
          <a:lstStyle/>
          <a:p>
            <a:pPr algn="ctr"/>
            <a:r>
              <a:rPr lang="en-US" sz="3600" b="1" dirty="0">
                <a:latin typeface="Times New Roman" panose="02020603050405020304" pitchFamily="18" charset="0"/>
                <a:cs typeface="Times New Roman" panose="02020603050405020304" pitchFamily="18" charset="0"/>
              </a:rPr>
              <a:t>Termination Action Plan</a:t>
            </a:r>
          </a:p>
        </p:txBody>
      </p:sp>
      <p:sp>
        <p:nvSpPr>
          <p:cNvPr id="3" name="Rectangle 2"/>
          <p:cNvSpPr/>
          <p:nvPr/>
        </p:nvSpPr>
        <p:spPr>
          <a:xfrm>
            <a:off x="1648825" y="1321292"/>
            <a:ext cx="9659877" cy="4461671"/>
          </a:xfrm>
          <a:prstGeom prst="rect">
            <a:avLst/>
          </a:prstGeom>
        </p:spPr>
        <p:txBody>
          <a:bodyPr wrap="square">
            <a:spAutoFit/>
          </a:bodyPr>
          <a:lstStyle/>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Identify the “critical incident”</a:t>
            </a:r>
          </a:p>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Review every decision before acting</a:t>
            </a:r>
          </a:p>
          <a:p>
            <a:pPr marL="914400" marR="0" lvl="3"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N.E.A.T and C.L.E.A.N principles </a:t>
            </a:r>
          </a:p>
          <a:p>
            <a:pPr marL="914400" marR="0" lvl="3"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Pre-termination review with HR Department</a:t>
            </a:r>
          </a:p>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with your HR Department to…</a:t>
            </a:r>
          </a:p>
          <a:p>
            <a:pPr marL="914400" marR="0" lvl="1"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Get employee’s perspective</a:t>
            </a:r>
          </a:p>
          <a:p>
            <a:pPr marL="914400" marR="0" lvl="1"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consistent across the organization and with similar prior unsafe acts or safety rule violations </a:t>
            </a:r>
          </a:p>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Document facts – leave emotion out of it</a:t>
            </a:r>
          </a:p>
          <a:p>
            <a:pPr marL="4572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Prepare the discharge notice with your HR Department</a:t>
            </a:r>
          </a:p>
        </p:txBody>
      </p:sp>
    </p:spTree>
    <p:extLst>
      <p:ext uri="{BB962C8B-B14F-4D97-AF65-F5344CB8AC3E}">
        <p14:creationId xmlns:p14="http://schemas.microsoft.com/office/powerpoint/2010/main" val="219648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4394" y="311980"/>
            <a:ext cx="8486565" cy="901289"/>
          </a:xfrm>
        </p:spPr>
        <p:txBody>
          <a:bodyPr>
            <a:normAutofit/>
          </a:bodyPr>
          <a:lstStyle/>
          <a:p>
            <a:pPr algn="ctr"/>
            <a:r>
              <a:rPr lang="en-US" sz="3600" b="1" dirty="0">
                <a:latin typeface="Times New Roman" panose="02020603050405020304" pitchFamily="18" charset="0"/>
                <a:cs typeface="Times New Roman" panose="02020603050405020304" pitchFamily="18" charset="0"/>
              </a:rPr>
              <a:t>High Risk Terminations</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2528596" y="1576526"/>
            <a:ext cx="6298163" cy="3813865"/>
          </a:xfrm>
          <a:prstGeom prst="rect">
            <a:avLst/>
          </a:prstGeom>
        </p:spPr>
        <p:txBody>
          <a:bodyPr wrap="square">
            <a:spAutoFit/>
          </a:bodyPr>
          <a:lstStyle/>
          <a:p>
            <a:pPr marL="342900" marR="0" lvl="0" indent="-34290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Lack of documentation</a:t>
            </a:r>
          </a:p>
          <a:p>
            <a:pPr marL="342900" marR="0" lvl="0" indent="-34290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Long-term employ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ees</a:t>
            </a:r>
          </a:p>
          <a:p>
            <a:pPr marL="342900" marR="0" lvl="0" indent="-34290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Problem employees</a:t>
            </a:r>
          </a:p>
          <a:p>
            <a:pPr marL="342900" marR="0" lvl="0" indent="-34290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Protected categories</a:t>
            </a:r>
          </a:p>
          <a:p>
            <a:pPr marL="342900" marR="0" lvl="0" indent="-34290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Timing problems – Employee back from recent LOA</a:t>
            </a:r>
          </a:p>
          <a:p>
            <a:pPr marL="342900" marR="0" lvl="0" indent="-34290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 “trigger” event</a:t>
            </a:r>
          </a:p>
        </p:txBody>
      </p:sp>
    </p:spTree>
    <p:extLst>
      <p:ext uri="{BB962C8B-B14F-4D97-AF65-F5344CB8AC3E}">
        <p14:creationId xmlns:p14="http://schemas.microsoft.com/office/powerpoint/2010/main" val="1086891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6551" y="200299"/>
            <a:ext cx="7992043" cy="894171"/>
          </a:xfrm>
        </p:spPr>
        <p:txBody>
          <a:bodyPr>
            <a:normAutofit/>
          </a:bodyPr>
          <a:lstStyle/>
          <a:p>
            <a:pPr algn="ctr"/>
            <a:r>
              <a:rPr lang="en-US" sz="3600" b="1" dirty="0">
                <a:latin typeface="Times New Roman" panose="02020603050405020304" pitchFamily="18" charset="0"/>
                <a:cs typeface="Times New Roman" panose="02020603050405020304" pitchFamily="18" charset="0"/>
              </a:rPr>
              <a:t>Common Red Flags</a:t>
            </a:r>
            <a:endParaRPr lang="en-US" sz="3600" b="1" dirty="0">
              <a:latin typeface="Helvetica" panose="020B0604020202020204" pitchFamily="34" charset="0"/>
              <a:cs typeface="Helvetica" panose="020B0604020202020204" pitchFamily="34" charset="0"/>
            </a:endParaRPr>
          </a:p>
        </p:txBody>
      </p:sp>
      <p:sp>
        <p:nvSpPr>
          <p:cNvPr id="3" name="Rectangle 2"/>
          <p:cNvSpPr/>
          <p:nvPr/>
        </p:nvSpPr>
        <p:spPr>
          <a:xfrm>
            <a:off x="2734059" y="1278226"/>
            <a:ext cx="6629390" cy="489364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Untrue reasons for termination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Vague/unsubstantiated reasons for termination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 giving any reason for termination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Rush to judgement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Termination for single incident of minor safety rules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Misconduct termination when others engage in same safety rule violations and/or unsafe practice/behavior without consequence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Termination of someone currently on, or who just returned from, a leave of absence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Retaliation/whistleblower</a:t>
            </a:r>
          </a:p>
        </p:txBody>
      </p:sp>
    </p:spTree>
    <p:extLst>
      <p:ext uri="{BB962C8B-B14F-4D97-AF65-F5344CB8AC3E}">
        <p14:creationId xmlns:p14="http://schemas.microsoft.com/office/powerpoint/2010/main" val="3440652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2087" y="199435"/>
            <a:ext cx="8122671" cy="972630"/>
          </a:xfrm>
        </p:spPr>
        <p:txBody>
          <a:bodyPr>
            <a:normAutofit/>
          </a:bodyPr>
          <a:lstStyle/>
          <a:p>
            <a:pPr algn="ctr"/>
            <a:r>
              <a:rPr lang="en-US" sz="3600" b="1" dirty="0">
                <a:latin typeface="Times New Roman" panose="02020603050405020304" pitchFamily="18" charset="0"/>
                <a:cs typeface="Times New Roman" panose="02020603050405020304" pitchFamily="18" charset="0"/>
              </a:rPr>
              <a:t>Drafting the Termination Notice</a:t>
            </a:r>
            <a:endParaRPr lang="en-US" sz="3600" b="1" dirty="0">
              <a:latin typeface="Helvetica" panose="020B0604020202020204" pitchFamily="34" charset="0"/>
              <a:cs typeface="Helvetica" panose="020B0604020202020204" pitchFamily="34" charset="0"/>
            </a:endParaRPr>
          </a:p>
        </p:txBody>
      </p:sp>
      <p:sp>
        <p:nvSpPr>
          <p:cNvPr id="2" name="Rectangle 1"/>
          <p:cNvSpPr/>
          <p:nvPr/>
        </p:nvSpPr>
        <p:spPr>
          <a:xfrm>
            <a:off x="2306411" y="1497110"/>
            <a:ext cx="7208347" cy="3693319"/>
          </a:xfrm>
          <a:prstGeom prst="rect">
            <a:avLst/>
          </a:prstGeom>
        </p:spPr>
        <p:txBody>
          <a:bodyPr wrap="square">
            <a:spAutoFit/>
          </a:bodyPr>
          <a:lstStyle/>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Track warning language</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Refer to previous warnings and use same language</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truthful</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Don’t sugarcoat it </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Avoid defamation</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complete</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you leave out may be the very reason you want to use in court </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Avoid vague language</a:t>
            </a:r>
          </a:p>
        </p:txBody>
      </p:sp>
    </p:spTree>
    <p:extLst>
      <p:ext uri="{BB962C8B-B14F-4D97-AF65-F5344CB8AC3E}">
        <p14:creationId xmlns:p14="http://schemas.microsoft.com/office/powerpoint/2010/main" val="3097538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455" y="1656969"/>
            <a:ext cx="9645650" cy="1684841"/>
          </a:xfrm>
        </p:spPr>
        <p:txBody>
          <a:bodyPr>
            <a:normAutofit/>
          </a:bodyPr>
          <a:lstStyle/>
          <a:p>
            <a:endParaRPr lang="en-US" sz="4000" b="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1656969"/>
            <a:ext cx="12188952" cy="2219195"/>
          </a:xfrm>
          <a:prstGeom prst="rect">
            <a:avLst/>
          </a:prstGeom>
        </p:spPr>
      </p:pic>
      <p:sp>
        <p:nvSpPr>
          <p:cNvPr id="5" name="TextBox 4"/>
          <p:cNvSpPr txBox="1"/>
          <p:nvPr/>
        </p:nvSpPr>
        <p:spPr>
          <a:xfrm>
            <a:off x="1191418" y="415407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 name="TextBox 2"/>
          <p:cNvSpPr txBox="1"/>
          <p:nvPr/>
        </p:nvSpPr>
        <p:spPr>
          <a:xfrm>
            <a:off x="5667693" y="2766566"/>
            <a:ext cx="42062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FINAL QUESTIONS</a:t>
            </a:r>
          </a:p>
        </p:txBody>
      </p:sp>
      <p:sp>
        <p:nvSpPr>
          <p:cNvPr id="6" name="Rectangle 5"/>
          <p:cNvSpPr/>
          <p:nvPr/>
        </p:nvSpPr>
        <p:spPr>
          <a:xfrm>
            <a:off x="1649730" y="4955196"/>
            <a:ext cx="917358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Presented by:</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Edwin G. Foulke, Jr.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Phone: (404) 240-4273</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Email: efoulke@fisherphillips.com</a:t>
            </a:r>
          </a:p>
        </p:txBody>
      </p:sp>
    </p:spTree>
    <p:extLst>
      <p:ext uri="{BB962C8B-B14F-4D97-AF65-F5344CB8AC3E}">
        <p14:creationId xmlns:p14="http://schemas.microsoft.com/office/powerpoint/2010/main" val="266252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02688E-1BF8-1A1A-AE3F-8AF9C522C0F4}"/>
              </a:ext>
            </a:extLst>
          </p:cNvPr>
          <p:cNvSpPr/>
          <p:nvPr/>
        </p:nvSpPr>
        <p:spPr>
          <a:xfrm>
            <a:off x="0" y="-1081918"/>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8A6857-44CE-46CC-91BC-EFC8F90E812D}"/>
              </a:ext>
            </a:extLst>
          </p:cNvPr>
          <p:cNvSpPr/>
          <p:nvPr/>
        </p:nvSpPr>
        <p:spPr>
          <a:xfrm>
            <a:off x="10057319" y="5794385"/>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E57FFC-07F8-4704-8C40-BA140B4F57DE}"/>
              </a:ext>
            </a:extLst>
          </p:cNvPr>
          <p:cNvSpPr/>
          <p:nvPr/>
        </p:nvSpPr>
        <p:spPr>
          <a:xfrm>
            <a:off x="9963532" y="79439"/>
            <a:ext cx="2134681" cy="1331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F7F07FAF-2DA4-4C72-A26D-6F1C65080646}"/>
              </a:ext>
            </a:extLst>
          </p:cNvPr>
          <p:cNvSpPr txBox="1">
            <a:spLocks/>
          </p:cNvSpPr>
          <p:nvPr/>
        </p:nvSpPr>
        <p:spPr>
          <a:xfrm>
            <a:off x="4298238" y="116934"/>
            <a:ext cx="7463388" cy="118326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600" dirty="0"/>
              <a:t>Let the Safety Council Serve as Your Safety Department with </a:t>
            </a:r>
            <a:r>
              <a:rPr lang="en-US" sz="3600" b="1" i="1" dirty="0"/>
              <a:t>New</a:t>
            </a:r>
            <a:r>
              <a:rPr lang="en-US" sz="3600" dirty="0"/>
              <a:t> Membership Program</a:t>
            </a:r>
            <a:endParaRPr lang="en-US" sz="3600" b="1" dirty="0">
              <a:solidFill>
                <a:srgbClr val="FF0000"/>
              </a:solidFill>
            </a:endParaRPr>
          </a:p>
        </p:txBody>
      </p:sp>
      <p:sp>
        <p:nvSpPr>
          <p:cNvPr id="8" name="Rectangle 7">
            <a:extLst>
              <a:ext uri="{FF2B5EF4-FFF2-40B4-BE49-F238E27FC236}">
                <a16:creationId xmlns:a16="http://schemas.microsoft.com/office/drawing/2014/main" id="{EF3486A0-E67C-4F05-BE21-5A91D03185CE}"/>
              </a:ext>
            </a:extLst>
          </p:cNvPr>
          <p:cNvSpPr/>
          <p:nvPr/>
        </p:nvSpPr>
        <p:spPr>
          <a:xfrm>
            <a:off x="0" y="6348046"/>
            <a:ext cx="12192000" cy="509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10;&#10;Description automatically generated">
            <a:extLst>
              <a:ext uri="{FF2B5EF4-FFF2-40B4-BE49-F238E27FC236}">
                <a16:creationId xmlns:a16="http://schemas.microsoft.com/office/drawing/2014/main" id="{FCFB6B2D-E632-49E7-BE9C-B4202CF70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74" y="182652"/>
            <a:ext cx="3525715" cy="870568"/>
          </a:xfrm>
          <a:prstGeom prst="rect">
            <a:avLst/>
          </a:prstGeom>
        </p:spPr>
      </p:pic>
      <p:sp>
        <p:nvSpPr>
          <p:cNvPr id="6" name="Rectangle 5">
            <a:extLst>
              <a:ext uri="{FF2B5EF4-FFF2-40B4-BE49-F238E27FC236}">
                <a16:creationId xmlns:a16="http://schemas.microsoft.com/office/drawing/2014/main" id="{65DB159C-AEE8-D2E4-47DA-0FC4828230B0}"/>
              </a:ext>
            </a:extLst>
          </p:cNvPr>
          <p:cNvSpPr/>
          <p:nvPr/>
        </p:nvSpPr>
        <p:spPr>
          <a:xfrm>
            <a:off x="0" y="6486089"/>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3DC6E6-4B02-E4B2-A413-99C25A007605}"/>
              </a:ext>
            </a:extLst>
          </p:cNvPr>
          <p:cNvSpPr txBox="1"/>
          <p:nvPr/>
        </p:nvSpPr>
        <p:spPr>
          <a:xfrm>
            <a:off x="8451438" y="886826"/>
            <a:ext cx="3357081" cy="707886"/>
          </a:xfrm>
          <a:prstGeom prst="rect">
            <a:avLst/>
          </a:prstGeom>
          <a:noFill/>
        </p:spPr>
        <p:txBody>
          <a:bodyPr wrap="square" rtlCol="0">
            <a:spAutoFit/>
          </a:bodyPr>
          <a:lstStyle/>
          <a:p>
            <a:r>
              <a:rPr lang="en-AU" sz="4000" b="1" dirty="0">
                <a:solidFill>
                  <a:srgbClr val="FF0000"/>
                </a:solidFill>
              </a:rPr>
              <a:t>Just Launched!</a:t>
            </a:r>
          </a:p>
        </p:txBody>
      </p:sp>
      <p:pic>
        <p:nvPicPr>
          <p:cNvPr id="15" name="Picture 14">
            <a:extLst>
              <a:ext uri="{FF2B5EF4-FFF2-40B4-BE49-F238E27FC236}">
                <a16:creationId xmlns:a16="http://schemas.microsoft.com/office/drawing/2014/main" id="{A9B7E678-3F6D-192F-1069-7403FAA7C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494" y="1300194"/>
            <a:ext cx="5285012" cy="4929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80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395" y="1168723"/>
            <a:ext cx="9479902" cy="308392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Fisher Phillips LLP</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dedicated exclusively to representing employers in the practice of employment, labor, benefits, OSHA, and immigration law and related litigation.</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THESE MATERIALS AND THE INFORMATION PROVIDED DURING THE PROGRAM SHOULD NOT BE CONSTRUED AS LEGAL ADVICE OR AS CRITICAL OF THE CURRENT OR PAST ADMINISTRATIONS.</a:t>
            </a:r>
          </a:p>
        </p:txBody>
      </p:sp>
    </p:spTree>
    <p:extLst>
      <p:ext uri="{BB962C8B-B14F-4D97-AF65-F5344CB8AC3E}">
        <p14:creationId xmlns:p14="http://schemas.microsoft.com/office/powerpoint/2010/main" val="1513880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313" y="3923299"/>
            <a:ext cx="8993171" cy="1073792"/>
          </a:xfrm>
        </p:spPr>
        <p:txBody>
          <a:bodyPr>
            <a:normAutofit/>
          </a:bodyPr>
          <a:lstStyle/>
          <a:p>
            <a:r>
              <a:rPr lang="en-US" sz="3200" dirty="0">
                <a:latin typeface="Times New Roman" panose="02020603050405020304" pitchFamily="18" charset="0"/>
                <a:cs typeface="Times New Roman" panose="02020603050405020304" pitchFamily="18" charset="0"/>
              </a:rPr>
              <a:t>Thank You!</a:t>
            </a:r>
          </a:p>
        </p:txBody>
      </p:sp>
      <p:sp>
        <p:nvSpPr>
          <p:cNvPr id="3" name="Text Placeholder 2"/>
          <p:cNvSpPr>
            <a:spLocks noGrp="1"/>
          </p:cNvSpPr>
          <p:nvPr>
            <p:ph type="body"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Presented by:</a:t>
            </a:r>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Edwin G. Foulke, Jr.</a:t>
            </a:r>
          </a:p>
          <a:p>
            <a:r>
              <a:rPr lang="en-US" dirty="0">
                <a:latin typeface="Times New Roman" panose="02020603050405020304" pitchFamily="18" charset="0"/>
                <a:cs typeface="Times New Roman" panose="02020603050405020304" pitchFamily="18" charset="0"/>
              </a:rPr>
              <a:t>Phone: (404) 240-4273</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Email: efoulke@fisherphillips.com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 y="1515379"/>
            <a:ext cx="12188952" cy="2407920"/>
          </a:xfrm>
          <a:prstGeom prst="rect">
            <a:avLst/>
          </a:prstGeom>
        </p:spPr>
      </p:pic>
    </p:spTree>
    <p:extLst>
      <p:ext uri="{BB962C8B-B14F-4D97-AF65-F5344CB8AC3E}">
        <p14:creationId xmlns:p14="http://schemas.microsoft.com/office/powerpoint/2010/main" val="1190849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105128-D632-FD20-DC76-6BCCD453C4D0}"/>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0E7F00-1F93-45D3-BF85-2B0B5B93F956}"/>
              </a:ext>
            </a:extLst>
          </p:cNvPr>
          <p:cNvSpPr/>
          <p:nvPr/>
        </p:nvSpPr>
        <p:spPr>
          <a:xfrm>
            <a:off x="9981119" y="132687"/>
            <a:ext cx="2134681" cy="114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0D4C3E-BC83-4CBE-9EDC-D9C994B37A5A}"/>
              </a:ext>
            </a:extLst>
          </p:cNvPr>
          <p:cNvSpPr/>
          <p:nvPr/>
        </p:nvSpPr>
        <p:spPr>
          <a:xfrm>
            <a:off x="10057319" y="5794385"/>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55AEAC4-3AA7-4CF7-9E55-1662919F47E3}"/>
              </a:ext>
            </a:extLst>
          </p:cNvPr>
          <p:cNvSpPr>
            <a:spLocks noGrp="1"/>
          </p:cNvSpPr>
          <p:nvPr>
            <p:ph idx="1"/>
          </p:nvPr>
        </p:nvSpPr>
        <p:spPr>
          <a:xfrm>
            <a:off x="2809538" y="-131099"/>
            <a:ext cx="9837987" cy="1453946"/>
          </a:xfrm>
        </p:spPr>
        <p:txBody>
          <a:bodyPr>
            <a:normAutofit/>
          </a:bodyPr>
          <a:lstStyle/>
          <a:p>
            <a:pPr marL="0" indent="0" algn="ctr">
              <a:lnSpc>
                <a:spcPct val="100000"/>
              </a:lnSpc>
              <a:spcBef>
                <a:spcPts val="0"/>
              </a:spcBef>
              <a:buNone/>
            </a:pPr>
            <a:endParaRPr lang="en-US" sz="3200" dirty="0">
              <a:solidFill>
                <a:schemeClr val="tx1"/>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4000" dirty="0">
                <a:solidFill>
                  <a:schemeClr val="tx1"/>
                </a:solidFill>
                <a:latin typeface="Arial" panose="020B0604020202020204" pitchFamily="34" charset="0"/>
                <a:cs typeface="Arial" panose="020B0604020202020204" pitchFamily="34" charset="0"/>
              </a:rPr>
              <a:t>Closing Remarks</a:t>
            </a:r>
          </a:p>
          <a:p>
            <a:pPr marL="0" indent="0">
              <a:buNone/>
            </a:pPr>
            <a:endParaRPr lang="en-US"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17C7FA3-1696-453C-A0FD-825C640352DD}"/>
              </a:ext>
            </a:extLst>
          </p:cNvPr>
          <p:cNvSpPr txBox="1"/>
          <p:nvPr/>
        </p:nvSpPr>
        <p:spPr>
          <a:xfrm>
            <a:off x="6551525" y="2982857"/>
            <a:ext cx="5001846" cy="1261884"/>
          </a:xfrm>
          <a:prstGeom prst="rect">
            <a:avLst/>
          </a:prstGeom>
          <a:noFill/>
        </p:spPr>
        <p:txBody>
          <a:bodyPr wrap="square" rtlCol="0">
            <a:spAutoFit/>
          </a:bodyPr>
          <a:lstStyle/>
          <a:p>
            <a:r>
              <a:rPr lang="en-US" sz="4000" dirty="0">
                <a:solidFill>
                  <a:schemeClr val="accent1">
                    <a:lumMod val="50000"/>
                  </a:schemeClr>
                </a:solidFill>
              </a:rPr>
              <a:t>Jason Mozo, J. D.</a:t>
            </a:r>
          </a:p>
          <a:p>
            <a:r>
              <a:rPr lang="en-US" sz="3600" dirty="0"/>
              <a:t>Executive Director</a:t>
            </a:r>
            <a:endParaRPr lang="en-US" sz="2800" dirty="0"/>
          </a:p>
        </p:txBody>
      </p:sp>
      <p:sp>
        <p:nvSpPr>
          <p:cNvPr id="2" name="Rectangle 1"/>
          <p:cNvSpPr/>
          <p:nvPr/>
        </p:nvSpPr>
        <p:spPr>
          <a:xfrm>
            <a:off x="6551525" y="4244741"/>
            <a:ext cx="6096000" cy="1384995"/>
          </a:xfrm>
          <a:prstGeom prst="rect">
            <a:avLst/>
          </a:prstGeom>
        </p:spPr>
        <p:txBody>
          <a:bodyPr>
            <a:spAutoFit/>
          </a:bodyPr>
          <a:lstStyle/>
          <a:p>
            <a:r>
              <a:rPr lang="en-US" sz="2800" dirty="0"/>
              <a:t>Florida Chamber Safety Council</a:t>
            </a:r>
            <a:br>
              <a:rPr lang="en-US" sz="2800" dirty="0"/>
            </a:br>
            <a:r>
              <a:rPr lang="en-US" sz="2800" dirty="0">
                <a:hlinkClick r:id="rId3"/>
              </a:rPr>
              <a:t>JMozo@FlChamber.com</a:t>
            </a:r>
            <a:endParaRPr lang="en-US" sz="2800" dirty="0"/>
          </a:p>
          <a:p>
            <a:r>
              <a:rPr lang="en-US" sz="2800" dirty="0"/>
              <a:t>(850) 521-1237</a:t>
            </a:r>
          </a:p>
        </p:txBody>
      </p:sp>
      <p:pic>
        <p:nvPicPr>
          <p:cNvPr id="7" name="Picture 6" descr="A person smiling for the camera&#10;&#10;Description automatically generated with medium confidence">
            <a:extLst>
              <a:ext uri="{FF2B5EF4-FFF2-40B4-BE49-F238E27FC236}">
                <a16:creationId xmlns:a16="http://schemas.microsoft.com/office/drawing/2014/main" id="{69177365-221A-47B6-AA26-E3EA1A2D7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686" y="1936241"/>
            <a:ext cx="3798410" cy="379841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7120A11-D905-4EE3-AC3C-872B85C51B1A}"/>
              </a:ext>
            </a:extLst>
          </p:cNvPr>
          <p:cNvSpPr/>
          <p:nvPr/>
        </p:nvSpPr>
        <p:spPr>
          <a:xfrm>
            <a:off x="0" y="6348046"/>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10;&#10;Description automatically generated">
            <a:extLst>
              <a:ext uri="{FF2B5EF4-FFF2-40B4-BE49-F238E27FC236}">
                <a16:creationId xmlns:a16="http://schemas.microsoft.com/office/drawing/2014/main" id="{8A37CC3E-416A-4EAC-9B63-DBE1BA7B0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237" y="268502"/>
            <a:ext cx="3525715" cy="870568"/>
          </a:xfrm>
          <a:prstGeom prst="rect">
            <a:avLst/>
          </a:prstGeom>
        </p:spPr>
      </p:pic>
    </p:spTree>
    <p:extLst>
      <p:ext uri="{BB962C8B-B14F-4D97-AF65-F5344CB8AC3E}">
        <p14:creationId xmlns:p14="http://schemas.microsoft.com/office/powerpoint/2010/main" val="334932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02688E-1BF8-1A1A-AE3F-8AF9C522C0F4}"/>
              </a:ext>
            </a:extLst>
          </p:cNvPr>
          <p:cNvSpPr/>
          <p:nvPr/>
        </p:nvSpPr>
        <p:spPr>
          <a:xfrm>
            <a:off x="-97604" y="109508"/>
            <a:ext cx="12603703" cy="142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8A6857-44CE-46CC-91BC-EFC8F90E812D}"/>
              </a:ext>
            </a:extLst>
          </p:cNvPr>
          <p:cNvSpPr/>
          <p:nvPr/>
        </p:nvSpPr>
        <p:spPr>
          <a:xfrm>
            <a:off x="10057319" y="5794385"/>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E57FFC-07F8-4704-8C40-BA140B4F57DE}"/>
              </a:ext>
            </a:extLst>
          </p:cNvPr>
          <p:cNvSpPr/>
          <p:nvPr/>
        </p:nvSpPr>
        <p:spPr>
          <a:xfrm>
            <a:off x="9963532" y="79439"/>
            <a:ext cx="2134681" cy="1331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28CA872-62E3-4411-A62F-220E413478FA}"/>
              </a:ext>
            </a:extLst>
          </p:cNvPr>
          <p:cNvSpPr txBox="1"/>
          <p:nvPr/>
        </p:nvSpPr>
        <p:spPr>
          <a:xfrm>
            <a:off x="3646673" y="1802913"/>
            <a:ext cx="4393939" cy="707886"/>
          </a:xfrm>
          <a:prstGeom prst="rect">
            <a:avLst/>
          </a:prstGeom>
          <a:noFill/>
        </p:spPr>
        <p:txBody>
          <a:bodyPr wrap="square">
            <a:spAutoFit/>
          </a:bodyPr>
          <a:lstStyle/>
          <a:p>
            <a:pPr algn="ctr"/>
            <a:r>
              <a:rPr lang="en-US" sz="4000" b="1" dirty="0">
                <a:solidFill>
                  <a:srgbClr val="0E6B52"/>
                </a:solidFill>
              </a:rPr>
              <a:t>Topics Include:</a:t>
            </a:r>
          </a:p>
        </p:txBody>
      </p:sp>
      <p:sp>
        <p:nvSpPr>
          <p:cNvPr id="11" name="Content Placeholder 2">
            <a:extLst>
              <a:ext uri="{FF2B5EF4-FFF2-40B4-BE49-F238E27FC236}">
                <a16:creationId xmlns:a16="http://schemas.microsoft.com/office/drawing/2014/main" id="{F7F07FAF-2DA4-4C72-A26D-6F1C65080646}"/>
              </a:ext>
            </a:extLst>
          </p:cNvPr>
          <p:cNvSpPr txBox="1">
            <a:spLocks/>
          </p:cNvSpPr>
          <p:nvPr/>
        </p:nvSpPr>
        <p:spPr>
          <a:xfrm>
            <a:off x="4298238" y="116934"/>
            <a:ext cx="7463388" cy="11832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600" b="1" dirty="0">
                <a:solidFill>
                  <a:srgbClr val="FF0000"/>
                </a:solidFill>
              </a:rPr>
              <a:t>Save 25% </a:t>
            </a:r>
            <a:r>
              <a:rPr lang="en-US" sz="3600" dirty="0"/>
              <a:t>On Ladder Safety Courses in December</a:t>
            </a:r>
            <a:endParaRPr lang="en-US" sz="3600" b="1" dirty="0">
              <a:solidFill>
                <a:srgbClr val="FF0000"/>
              </a:solidFill>
            </a:endParaRPr>
          </a:p>
        </p:txBody>
      </p:sp>
      <p:sp>
        <p:nvSpPr>
          <p:cNvPr id="8" name="Rectangle 7">
            <a:extLst>
              <a:ext uri="{FF2B5EF4-FFF2-40B4-BE49-F238E27FC236}">
                <a16:creationId xmlns:a16="http://schemas.microsoft.com/office/drawing/2014/main" id="{EF3486A0-E67C-4F05-BE21-5A91D03185CE}"/>
              </a:ext>
            </a:extLst>
          </p:cNvPr>
          <p:cNvSpPr/>
          <p:nvPr/>
        </p:nvSpPr>
        <p:spPr>
          <a:xfrm>
            <a:off x="0" y="6348046"/>
            <a:ext cx="12192000" cy="509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10;&#10;Description automatically generated">
            <a:extLst>
              <a:ext uri="{FF2B5EF4-FFF2-40B4-BE49-F238E27FC236}">
                <a16:creationId xmlns:a16="http://schemas.microsoft.com/office/drawing/2014/main" id="{FCFB6B2D-E632-49E7-BE9C-B4202CF70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74" y="182652"/>
            <a:ext cx="3525715" cy="870568"/>
          </a:xfrm>
          <a:prstGeom prst="rect">
            <a:avLst/>
          </a:prstGeom>
        </p:spPr>
      </p:pic>
      <p:sp>
        <p:nvSpPr>
          <p:cNvPr id="16" name="TextBox 15">
            <a:extLst>
              <a:ext uri="{FF2B5EF4-FFF2-40B4-BE49-F238E27FC236}">
                <a16:creationId xmlns:a16="http://schemas.microsoft.com/office/drawing/2014/main" id="{493B1B8E-05EB-4892-BAFA-5F7955F929F8}"/>
              </a:ext>
            </a:extLst>
          </p:cNvPr>
          <p:cNvSpPr txBox="1"/>
          <p:nvPr/>
        </p:nvSpPr>
        <p:spPr>
          <a:xfrm>
            <a:off x="684732" y="5520128"/>
            <a:ext cx="10719792" cy="954107"/>
          </a:xfrm>
          <a:prstGeom prst="rect">
            <a:avLst/>
          </a:prstGeom>
          <a:noFill/>
        </p:spPr>
        <p:txBody>
          <a:bodyPr wrap="square">
            <a:spAutoFit/>
          </a:bodyPr>
          <a:lstStyle/>
          <a:p>
            <a:pPr algn="ctr"/>
            <a:r>
              <a:rPr lang="en-US" sz="2800" b="1" dirty="0">
                <a:solidFill>
                  <a:srgbClr val="0E6B52"/>
                </a:solidFill>
              </a:rPr>
              <a:t>*</a:t>
            </a:r>
            <a:r>
              <a:rPr lang="en-AU" sz="2800" b="1" dirty="0"/>
              <a:t>Participants receive a course completion certificate and will earn .25 CEUs from the Florida Chamber Safety Council</a:t>
            </a:r>
            <a:endParaRPr lang="en-US" sz="4800" b="1" dirty="0"/>
          </a:p>
        </p:txBody>
      </p:sp>
      <p:sp>
        <p:nvSpPr>
          <p:cNvPr id="20" name="Content Placeholder 2">
            <a:extLst>
              <a:ext uri="{FF2B5EF4-FFF2-40B4-BE49-F238E27FC236}">
                <a16:creationId xmlns:a16="http://schemas.microsoft.com/office/drawing/2014/main" id="{2CE19EDA-32BD-449E-A6F0-09C4FB85AF6F}"/>
              </a:ext>
            </a:extLst>
          </p:cNvPr>
          <p:cNvSpPr>
            <a:spLocks noGrp="1"/>
          </p:cNvSpPr>
          <p:nvPr>
            <p:ph idx="1"/>
          </p:nvPr>
        </p:nvSpPr>
        <p:spPr>
          <a:xfrm>
            <a:off x="8008304" y="1549074"/>
            <a:ext cx="4089909" cy="1453946"/>
          </a:xfrm>
        </p:spPr>
        <p:txBody>
          <a:bodyPr>
            <a:normAutofit/>
          </a:bodyPr>
          <a:lstStyle/>
          <a:p>
            <a:pPr marL="0" indent="0" algn="ctr">
              <a:lnSpc>
                <a:spcPct val="100000"/>
              </a:lnSpc>
              <a:spcBef>
                <a:spcPts val="0"/>
              </a:spcBef>
              <a:buNone/>
            </a:pPr>
            <a:endParaRPr lang="en-US" sz="1600" b="1" dirty="0"/>
          </a:p>
          <a:p>
            <a:pPr marL="0" indent="0" algn="ctr">
              <a:lnSpc>
                <a:spcPct val="100000"/>
              </a:lnSpc>
              <a:spcBef>
                <a:spcPts val="0"/>
              </a:spcBef>
              <a:buNone/>
            </a:pPr>
            <a:r>
              <a:rPr lang="en-US" sz="2000" b="1" dirty="0"/>
              <a:t>Scan the QR Code to Book a Training</a:t>
            </a:r>
          </a:p>
          <a:p>
            <a:pPr marL="0" indent="0">
              <a:buNone/>
            </a:pPr>
            <a:endParaRPr lang="en-US" sz="1400" b="1" dirty="0"/>
          </a:p>
        </p:txBody>
      </p:sp>
      <p:pic>
        <p:nvPicPr>
          <p:cNvPr id="21" name="Graphic 20" descr="Arrow: Rotate right with solid fill">
            <a:extLst>
              <a:ext uri="{FF2B5EF4-FFF2-40B4-BE49-F238E27FC236}">
                <a16:creationId xmlns:a16="http://schemas.microsoft.com/office/drawing/2014/main" id="{BD1A48D0-7C1F-4066-9143-0EBCF0ADB5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592036">
            <a:off x="10398402" y="2202594"/>
            <a:ext cx="1264938" cy="1264938"/>
          </a:xfrm>
          <a:prstGeom prst="rect">
            <a:avLst/>
          </a:prstGeom>
        </p:spPr>
      </p:pic>
      <p:sp>
        <p:nvSpPr>
          <p:cNvPr id="19" name="Content Placeholder 2">
            <a:extLst>
              <a:ext uri="{FF2B5EF4-FFF2-40B4-BE49-F238E27FC236}">
                <a16:creationId xmlns:a16="http://schemas.microsoft.com/office/drawing/2014/main" id="{96BFEE08-3B68-4539-BA57-843B14D88683}"/>
              </a:ext>
            </a:extLst>
          </p:cNvPr>
          <p:cNvSpPr txBox="1">
            <a:spLocks/>
          </p:cNvSpPr>
          <p:nvPr/>
        </p:nvSpPr>
        <p:spPr>
          <a:xfrm>
            <a:off x="-164484" y="1235872"/>
            <a:ext cx="4089909" cy="145394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ct val="0"/>
              </a:spcBef>
              <a:buFont typeface="Arial" panose="020B0604020202020204" pitchFamily="34" charset="0"/>
              <a:buChar char="•"/>
              <a:defRPr sz="2800" kern="1200">
                <a:solidFill>
                  <a:schemeClr val="tx1"/>
                </a:solidFill>
                <a:latin typeface="Helvetica" panose="020B0604020202030204" pitchFamily="34" charset="0"/>
                <a:ea typeface="+mn-ea"/>
                <a:cs typeface="+mn-cs"/>
              </a:defRPr>
            </a:lvl1pPr>
            <a:lvl2pPr marL="685800" indent="-228600" algn="l" defTabSz="914400" rtl="0" eaLnBrk="1" latinLnBrk="0" hangingPunct="1">
              <a:lnSpc>
                <a:spcPct val="100000"/>
              </a:lnSpc>
              <a:spcBef>
                <a:spcPct val="0"/>
              </a:spcBef>
              <a:buFont typeface="Arial" panose="020B0604020202020204" pitchFamily="34" charset="0"/>
              <a:buChar char="•"/>
              <a:defRPr sz="2400" kern="1200">
                <a:solidFill>
                  <a:schemeClr val="tx1"/>
                </a:solidFill>
                <a:latin typeface="Helvetica" panose="020B0604020202030204" pitchFamily="34" charset="0"/>
                <a:ea typeface="+mn-ea"/>
                <a:cs typeface="+mn-cs"/>
              </a:defRPr>
            </a:lvl2pPr>
            <a:lvl3pPr marL="1143000" indent="-228600" algn="l" defTabSz="914400" rtl="0" eaLnBrk="1" latinLnBrk="0" hangingPunct="1">
              <a:lnSpc>
                <a:spcPct val="100000"/>
              </a:lnSpc>
              <a:spcBef>
                <a:spcPct val="0"/>
              </a:spcBef>
              <a:buFont typeface="Arial" panose="020B0604020202020204" pitchFamily="34" charset="0"/>
              <a:buChar char="•"/>
              <a:defRPr sz="2000" kern="1200">
                <a:solidFill>
                  <a:schemeClr val="tx1"/>
                </a:solidFill>
                <a:latin typeface="Helvetica" panose="020B0604020202030204" pitchFamily="34" charset="0"/>
                <a:ea typeface="+mn-ea"/>
                <a:cs typeface="+mn-cs"/>
              </a:defRPr>
            </a:lvl3pPr>
            <a:lvl4pPr marL="16002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4pPr>
            <a:lvl5pPr marL="2057400" indent="-228600" algn="l" defTabSz="914400" rtl="0" eaLnBrk="1" latinLnBrk="0" hangingPunct="1">
              <a:lnSpc>
                <a:spcPct val="100000"/>
              </a:lnSpc>
              <a:spcBef>
                <a:spcPct val="0"/>
              </a:spcBef>
              <a:buFont typeface="Arial" panose="020B0604020202020204" pitchFamily="34" charset="0"/>
              <a:buChar char="•"/>
              <a:defRPr sz="1800" kern="1200">
                <a:solidFill>
                  <a:schemeClr val="tx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sz="1200" b="1" dirty="0"/>
          </a:p>
          <a:p>
            <a:pPr marL="0" indent="0">
              <a:buFont typeface="Arial" panose="020B0604020202020204" pitchFamily="34" charset="0"/>
              <a:buNone/>
            </a:pPr>
            <a:endParaRPr lang="en-US" sz="1100" b="1" dirty="0"/>
          </a:p>
        </p:txBody>
      </p:sp>
      <p:sp>
        <p:nvSpPr>
          <p:cNvPr id="6" name="Rectangle 5">
            <a:extLst>
              <a:ext uri="{FF2B5EF4-FFF2-40B4-BE49-F238E27FC236}">
                <a16:creationId xmlns:a16="http://schemas.microsoft.com/office/drawing/2014/main" id="{65DB159C-AEE8-D2E4-47DA-0FC4828230B0}"/>
              </a:ext>
            </a:extLst>
          </p:cNvPr>
          <p:cNvSpPr/>
          <p:nvPr/>
        </p:nvSpPr>
        <p:spPr>
          <a:xfrm>
            <a:off x="0" y="6486089"/>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3DD863-078D-19F8-D5D4-1B5401999631}"/>
              </a:ext>
            </a:extLst>
          </p:cNvPr>
          <p:cNvPicPr>
            <a:picLocks noChangeAspect="1"/>
          </p:cNvPicPr>
          <p:nvPr/>
        </p:nvPicPr>
        <p:blipFill>
          <a:blip r:embed="rId5"/>
          <a:stretch>
            <a:fillRect/>
          </a:stretch>
        </p:blipFill>
        <p:spPr>
          <a:xfrm>
            <a:off x="541575" y="2425667"/>
            <a:ext cx="3228571" cy="215238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D9E3778-867F-BB17-EA15-D9CC9A918602}"/>
              </a:ext>
            </a:extLst>
          </p:cNvPr>
          <p:cNvSpPr txBox="1"/>
          <p:nvPr/>
        </p:nvSpPr>
        <p:spPr>
          <a:xfrm>
            <a:off x="4397339" y="2650733"/>
            <a:ext cx="2861353" cy="2462213"/>
          </a:xfrm>
          <a:prstGeom prst="rect">
            <a:avLst/>
          </a:prstGeom>
          <a:noFill/>
        </p:spPr>
        <p:txBody>
          <a:bodyPr wrap="square" rtlCol="0">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AU" sz="2200" dirty="0">
                <a:solidFill>
                  <a:srgbClr val="3D3D3D"/>
                </a:solidFill>
                <a:effectLst/>
                <a:ea typeface="Times New Roman" panose="02020603050405020304" pitchFamily="18" charset="0"/>
              </a:rPr>
              <a:t>Proper Selection</a:t>
            </a:r>
            <a:endParaRPr lang="en-AU" sz="2200" dirty="0">
              <a:solidFill>
                <a:srgbClr val="3D3D3D"/>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AU" sz="2200" dirty="0">
                <a:solidFill>
                  <a:srgbClr val="3D3D3D"/>
                </a:solidFill>
                <a:effectLst/>
                <a:ea typeface="Times New Roman" panose="02020603050405020304" pitchFamily="18" charset="0"/>
              </a:rPr>
              <a:t>Electrical Hazards</a:t>
            </a:r>
            <a:endParaRPr lang="en-AU" sz="2200" dirty="0">
              <a:solidFill>
                <a:srgbClr val="3D3D3D"/>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AU" sz="2200" dirty="0">
                <a:solidFill>
                  <a:srgbClr val="3D3D3D"/>
                </a:solidFill>
                <a:effectLst/>
                <a:ea typeface="Times New Roman" panose="02020603050405020304" pitchFamily="18" charset="0"/>
              </a:rPr>
              <a:t>Portable &amp; Extension Ladders</a:t>
            </a:r>
            <a:endParaRPr lang="en-AU" sz="2200" dirty="0">
              <a:solidFill>
                <a:srgbClr val="3D3D3D"/>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AU" sz="2200" dirty="0">
                <a:solidFill>
                  <a:srgbClr val="3D3D3D"/>
                </a:solidFill>
                <a:effectLst/>
                <a:ea typeface="Times New Roman" panose="02020603050405020304" pitchFamily="18" charset="0"/>
              </a:rPr>
              <a:t>3-Points of Contact</a:t>
            </a:r>
            <a:endParaRPr lang="en-AU" sz="2200" dirty="0">
              <a:solidFill>
                <a:srgbClr val="3D3D3D"/>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AU" sz="2200" dirty="0">
                <a:solidFill>
                  <a:srgbClr val="3D3D3D"/>
                </a:solidFill>
                <a:effectLst/>
                <a:ea typeface="Times New Roman" panose="02020603050405020304" pitchFamily="18" charset="0"/>
              </a:rPr>
              <a:t>Ladder Inspection</a:t>
            </a:r>
            <a:endParaRPr lang="en-AU" sz="2200" dirty="0">
              <a:solidFill>
                <a:srgbClr val="3D3D3D"/>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AU" sz="2200" dirty="0">
                <a:solidFill>
                  <a:srgbClr val="3D3D3D"/>
                </a:solidFill>
                <a:effectLst/>
                <a:ea typeface="Times New Roman" panose="02020603050405020304" pitchFamily="18" charset="0"/>
              </a:rPr>
              <a:t>Safe Work Practices</a:t>
            </a:r>
            <a:endParaRPr lang="en-AU" sz="2200" dirty="0">
              <a:solidFill>
                <a:srgbClr val="3D3D3D"/>
              </a:solidFill>
              <a:effectLst/>
              <a:ea typeface="Calibri" panose="020F0502020204030204" pitchFamily="34" charset="0"/>
            </a:endParaRPr>
          </a:p>
        </p:txBody>
      </p:sp>
      <p:pic>
        <p:nvPicPr>
          <p:cNvPr id="24" name="Picture 23">
            <a:extLst>
              <a:ext uri="{FF2B5EF4-FFF2-40B4-BE49-F238E27FC236}">
                <a16:creationId xmlns:a16="http://schemas.microsoft.com/office/drawing/2014/main" id="{A3552FBA-FE07-9D09-3CC6-7DB357FC1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8091" y="2367960"/>
            <a:ext cx="2508507" cy="2508507"/>
          </a:xfrm>
          <a:prstGeom prst="rect">
            <a:avLst/>
          </a:prstGeom>
        </p:spPr>
      </p:pic>
    </p:spTree>
    <p:extLst>
      <p:ext uri="{BB962C8B-B14F-4D97-AF65-F5344CB8AC3E}">
        <p14:creationId xmlns:p14="http://schemas.microsoft.com/office/powerpoint/2010/main" val="3733486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02688E-1BF8-1A1A-AE3F-8AF9C522C0F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C9831C5-32CE-C0B1-3E34-17A30A81E11A}"/>
              </a:ext>
            </a:extLst>
          </p:cNvPr>
          <p:cNvSpPr/>
          <p:nvPr/>
        </p:nvSpPr>
        <p:spPr>
          <a:xfrm>
            <a:off x="93787" y="12368"/>
            <a:ext cx="4982454" cy="1331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8A6857-44CE-46CC-91BC-EFC8F90E812D}"/>
              </a:ext>
            </a:extLst>
          </p:cNvPr>
          <p:cNvSpPr/>
          <p:nvPr/>
        </p:nvSpPr>
        <p:spPr>
          <a:xfrm>
            <a:off x="10057319" y="5794385"/>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E57FFC-07F8-4704-8C40-BA140B4F57DE}"/>
              </a:ext>
            </a:extLst>
          </p:cNvPr>
          <p:cNvSpPr/>
          <p:nvPr/>
        </p:nvSpPr>
        <p:spPr>
          <a:xfrm>
            <a:off x="9963532" y="79439"/>
            <a:ext cx="2134681" cy="1331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F3486A0-E67C-4F05-BE21-5A91D03185CE}"/>
              </a:ext>
            </a:extLst>
          </p:cNvPr>
          <p:cNvSpPr/>
          <p:nvPr/>
        </p:nvSpPr>
        <p:spPr>
          <a:xfrm>
            <a:off x="0" y="6348046"/>
            <a:ext cx="12192000" cy="589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E4B23DB-ECD4-8F27-4B83-C6F2975D7720}"/>
              </a:ext>
            </a:extLst>
          </p:cNvPr>
          <p:cNvSpPr/>
          <p:nvPr/>
        </p:nvSpPr>
        <p:spPr>
          <a:xfrm>
            <a:off x="5707677" y="112205"/>
            <a:ext cx="3843456" cy="76671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473A8EF-236F-B3C6-0756-D2070CCC6B74}"/>
              </a:ext>
            </a:extLst>
          </p:cNvPr>
          <p:cNvSpPr txBox="1"/>
          <p:nvPr/>
        </p:nvSpPr>
        <p:spPr>
          <a:xfrm>
            <a:off x="5281831" y="187536"/>
            <a:ext cx="4667295" cy="646331"/>
          </a:xfrm>
          <a:prstGeom prst="rect">
            <a:avLst/>
          </a:prstGeom>
          <a:noFill/>
        </p:spPr>
        <p:txBody>
          <a:bodyPr wrap="square" rtlCol="0">
            <a:spAutoFit/>
          </a:bodyPr>
          <a:lstStyle/>
          <a:p>
            <a:pPr algn="ctr"/>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SAVE THE DATE</a:t>
            </a:r>
          </a:p>
        </p:txBody>
      </p:sp>
      <p:sp>
        <p:nvSpPr>
          <p:cNvPr id="18" name="TextBox 17">
            <a:extLst>
              <a:ext uri="{FF2B5EF4-FFF2-40B4-BE49-F238E27FC236}">
                <a16:creationId xmlns:a16="http://schemas.microsoft.com/office/drawing/2014/main" id="{7575F71E-AA1E-5A58-031E-BCE910BF331C}"/>
              </a:ext>
            </a:extLst>
          </p:cNvPr>
          <p:cNvSpPr txBox="1"/>
          <p:nvPr/>
        </p:nvSpPr>
        <p:spPr>
          <a:xfrm>
            <a:off x="3394319" y="1934078"/>
            <a:ext cx="8470170" cy="1138773"/>
          </a:xfrm>
          <a:prstGeom prst="rect">
            <a:avLst/>
          </a:prstGeom>
          <a:noFill/>
        </p:spPr>
        <p:txBody>
          <a:bodyPr wrap="square" rtlCol="0">
            <a:spAutoFit/>
          </a:bodyPr>
          <a:lstStyle/>
          <a:p>
            <a:pPr algn="ctr"/>
            <a:r>
              <a:rPr lang="en-US" sz="4000" b="1" dirty="0">
                <a:solidFill>
                  <a:srgbClr val="0070C0"/>
                </a:solidFill>
                <a:latin typeface="Roboto" panose="02000000000000000000" pitchFamily="2" charset="0"/>
                <a:ea typeface="Roboto" panose="02000000000000000000" pitchFamily="2" charset="0"/>
                <a:cs typeface="Roboto" panose="02000000000000000000" pitchFamily="2" charset="0"/>
              </a:rPr>
              <a:t>May 10, 2023</a:t>
            </a:r>
          </a:p>
          <a:p>
            <a:pPr algn="ctr"/>
            <a:r>
              <a:rPr lang="en-US" sz="2800" dirty="0">
                <a:solidFill>
                  <a:srgbClr val="0070C0"/>
                </a:solidFill>
                <a:latin typeface="Roboto" panose="02000000000000000000" pitchFamily="2" charset="0"/>
                <a:ea typeface="Roboto" panose="02000000000000000000" pitchFamily="2" charset="0"/>
                <a:cs typeface="Roboto" panose="02000000000000000000" pitchFamily="2" charset="0"/>
              </a:rPr>
              <a:t>Evening Opening Ceremonies &amp; Welcome Reception</a:t>
            </a:r>
          </a:p>
        </p:txBody>
      </p:sp>
      <p:sp>
        <p:nvSpPr>
          <p:cNvPr id="19" name="TextBox 18">
            <a:extLst>
              <a:ext uri="{FF2B5EF4-FFF2-40B4-BE49-F238E27FC236}">
                <a16:creationId xmlns:a16="http://schemas.microsoft.com/office/drawing/2014/main" id="{1FED0D89-65F9-5120-0723-35636B045D6F}"/>
              </a:ext>
            </a:extLst>
          </p:cNvPr>
          <p:cNvSpPr txBox="1"/>
          <p:nvPr/>
        </p:nvSpPr>
        <p:spPr>
          <a:xfrm>
            <a:off x="3999057" y="3137193"/>
            <a:ext cx="7242495" cy="1138773"/>
          </a:xfrm>
          <a:prstGeom prst="rect">
            <a:avLst/>
          </a:prstGeom>
          <a:noFill/>
        </p:spPr>
        <p:txBody>
          <a:bodyPr wrap="square" rtlCol="0">
            <a:spAutoFit/>
          </a:bodyPr>
          <a:lstStyle/>
          <a:p>
            <a:pPr algn="ctr"/>
            <a:r>
              <a:rPr lang="en-US" sz="4000" b="1" dirty="0">
                <a:solidFill>
                  <a:srgbClr val="00B050"/>
                </a:solidFill>
                <a:latin typeface="Roboto" panose="02000000000000000000" pitchFamily="2" charset="0"/>
                <a:ea typeface="Roboto" panose="02000000000000000000" pitchFamily="2" charset="0"/>
                <a:cs typeface="Roboto" panose="02000000000000000000" pitchFamily="2" charset="0"/>
              </a:rPr>
              <a:t>May 11 - 12, 2023</a:t>
            </a:r>
          </a:p>
          <a:p>
            <a:pPr algn="ctr"/>
            <a:r>
              <a:rPr lang="en-US" sz="2800" dirty="0">
                <a:solidFill>
                  <a:srgbClr val="00B050"/>
                </a:solidFill>
                <a:latin typeface="Roboto" panose="02000000000000000000" pitchFamily="2" charset="0"/>
                <a:ea typeface="Roboto" panose="02000000000000000000" pitchFamily="2" charset="0"/>
                <a:cs typeface="Roboto" panose="02000000000000000000" pitchFamily="2" charset="0"/>
              </a:rPr>
              <a:t>Official Conference Program</a:t>
            </a:r>
          </a:p>
        </p:txBody>
      </p:sp>
      <p:pic>
        <p:nvPicPr>
          <p:cNvPr id="21" name="Picture 20" descr="A picture containing indoor, ceiling, people, auditorium&#10;&#10;Description automatically generated">
            <a:extLst>
              <a:ext uri="{FF2B5EF4-FFF2-40B4-BE49-F238E27FC236}">
                <a16:creationId xmlns:a16="http://schemas.microsoft.com/office/drawing/2014/main" id="{7D93068F-FC68-68CA-1725-A31ACCD6827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772" t="13609" r="2484" b="3856"/>
          <a:stretch/>
        </p:blipFill>
        <p:spPr>
          <a:xfrm>
            <a:off x="6251107" y="4985662"/>
            <a:ext cx="2738395" cy="1642362"/>
          </a:xfrm>
          <a:prstGeom prst="rect">
            <a:avLst/>
          </a:prstGeom>
        </p:spPr>
      </p:pic>
      <p:pic>
        <p:nvPicPr>
          <p:cNvPr id="24" name="Picture 23" descr="A picture containing text, indoor, ceiling&#10;&#10;Description automatically generated">
            <a:extLst>
              <a:ext uri="{FF2B5EF4-FFF2-40B4-BE49-F238E27FC236}">
                <a16:creationId xmlns:a16="http://schemas.microsoft.com/office/drawing/2014/main" id="{692BF30D-8B4F-2ED8-5FE4-126B2538E8D6}"/>
              </a:ext>
            </a:extLst>
          </p:cNvPr>
          <p:cNvPicPr>
            <a:picLocks noChangeAspect="1"/>
          </p:cNvPicPr>
          <p:nvPr/>
        </p:nvPicPr>
        <p:blipFill rotWithShape="1">
          <a:blip r:embed="rId4">
            <a:extLst>
              <a:ext uri="{28A0092B-C50C-407E-A947-70E740481C1C}">
                <a14:useLocalDpi xmlns:a14="http://schemas.microsoft.com/office/drawing/2010/main" val="0"/>
              </a:ext>
            </a:extLst>
          </a:blip>
          <a:srcRect t="14550" r="7153" b="6292"/>
          <a:stretch/>
        </p:blipFill>
        <p:spPr>
          <a:xfrm>
            <a:off x="3280660" y="5001141"/>
            <a:ext cx="2738395" cy="1610936"/>
          </a:xfrm>
          <a:prstGeom prst="rect">
            <a:avLst/>
          </a:prstGeom>
        </p:spPr>
      </p:pic>
      <p:pic>
        <p:nvPicPr>
          <p:cNvPr id="26" name="Picture 25" descr="A group of people posing for a photo&#10;&#10;Description automatically generated with medium confidence">
            <a:extLst>
              <a:ext uri="{FF2B5EF4-FFF2-40B4-BE49-F238E27FC236}">
                <a16:creationId xmlns:a16="http://schemas.microsoft.com/office/drawing/2014/main" id="{53E1A71C-FF0A-35EA-16D9-B91CA110DF99}"/>
              </a:ext>
            </a:extLst>
          </p:cNvPr>
          <p:cNvPicPr>
            <a:picLocks noChangeAspect="1"/>
          </p:cNvPicPr>
          <p:nvPr/>
        </p:nvPicPr>
        <p:blipFill rotWithShape="1">
          <a:blip r:embed="rId5">
            <a:extLst>
              <a:ext uri="{28A0092B-C50C-407E-A947-70E740481C1C}">
                <a14:useLocalDpi xmlns:a14="http://schemas.microsoft.com/office/drawing/2010/main" val="0"/>
              </a:ext>
            </a:extLst>
          </a:blip>
          <a:srcRect l="5063" t="13609" r="7441" b="5405"/>
          <a:stretch/>
        </p:blipFill>
        <p:spPr>
          <a:xfrm>
            <a:off x="9345336" y="4985662"/>
            <a:ext cx="2650921" cy="1635786"/>
          </a:xfrm>
          <a:prstGeom prst="rect">
            <a:avLst/>
          </a:prstGeom>
        </p:spPr>
      </p:pic>
      <p:sp>
        <p:nvSpPr>
          <p:cNvPr id="27" name="TextBox 26">
            <a:extLst>
              <a:ext uri="{FF2B5EF4-FFF2-40B4-BE49-F238E27FC236}">
                <a16:creationId xmlns:a16="http://schemas.microsoft.com/office/drawing/2014/main" id="{AB80234D-DE4B-D9BA-C2AE-8E604D3B2DCD}"/>
              </a:ext>
            </a:extLst>
          </p:cNvPr>
          <p:cNvSpPr txBox="1"/>
          <p:nvPr/>
        </p:nvSpPr>
        <p:spPr>
          <a:xfrm>
            <a:off x="4218568" y="4350468"/>
            <a:ext cx="6585358" cy="430887"/>
          </a:xfrm>
          <a:prstGeom prst="rect">
            <a:avLst/>
          </a:prstGeom>
          <a:noFill/>
        </p:spPr>
        <p:txBody>
          <a:bodyPr wrap="square" rtlCol="0">
            <a:spAutoFit/>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At Disney’s Contemporary Resort</a:t>
            </a:r>
          </a:p>
        </p:txBody>
      </p:sp>
      <p:sp>
        <p:nvSpPr>
          <p:cNvPr id="35" name="TextBox 34">
            <a:extLst>
              <a:ext uri="{FF2B5EF4-FFF2-40B4-BE49-F238E27FC236}">
                <a16:creationId xmlns:a16="http://schemas.microsoft.com/office/drawing/2014/main" id="{C57AADA0-0DBE-1B04-702A-5371960B59B2}"/>
              </a:ext>
            </a:extLst>
          </p:cNvPr>
          <p:cNvSpPr txBox="1"/>
          <p:nvPr/>
        </p:nvSpPr>
        <p:spPr>
          <a:xfrm>
            <a:off x="4478403" y="1016889"/>
            <a:ext cx="6283803" cy="830997"/>
          </a:xfrm>
          <a:prstGeom prst="rect">
            <a:avLst/>
          </a:prstGeom>
          <a:noFill/>
        </p:spPr>
        <p:txBody>
          <a:bodyPr wrap="square" rtlCol="0">
            <a:spAutoFit/>
          </a:bodyPr>
          <a:lstStyle/>
          <a:p>
            <a:pPr algn="ctr"/>
            <a:r>
              <a:rPr lang="en-US" sz="2400" b="1" dirty="0">
                <a:latin typeface="Roboto" panose="02000000000000000000" pitchFamily="2" charset="0"/>
                <a:ea typeface="Roboto" panose="02000000000000000000" pitchFamily="2" charset="0"/>
                <a:cs typeface="Roboto" panose="02000000000000000000" pitchFamily="2" charset="0"/>
              </a:rPr>
              <a:t>2023 Southeastern Leadership Conference on Safety, Health + Sustainability</a:t>
            </a:r>
          </a:p>
        </p:txBody>
      </p:sp>
      <p:pic>
        <p:nvPicPr>
          <p:cNvPr id="1026" name="Picture 2">
            <a:extLst>
              <a:ext uri="{FF2B5EF4-FFF2-40B4-BE49-F238E27FC236}">
                <a16:creationId xmlns:a16="http://schemas.microsoft.com/office/drawing/2014/main" id="{DB3A9B0E-3FFF-CB63-99E1-1DE924573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 y="0"/>
            <a:ext cx="3086518" cy="693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54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8A4951-D2F4-61E7-CA71-D088F77DDD80}"/>
              </a:ext>
            </a:extLst>
          </p:cNvPr>
          <p:cNvSpPr/>
          <p:nvPr/>
        </p:nvSpPr>
        <p:spPr>
          <a:xfrm>
            <a:off x="-13742" y="-9272"/>
            <a:ext cx="12192000" cy="6929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23035D-6117-3824-8EA5-90D567CEBEC2}"/>
              </a:ext>
            </a:extLst>
          </p:cNvPr>
          <p:cNvSpPr>
            <a:spLocks noGrp="1"/>
          </p:cNvSpPr>
          <p:nvPr>
            <p:ph type="title"/>
          </p:nvPr>
        </p:nvSpPr>
        <p:spPr>
          <a:xfrm>
            <a:off x="4576916" y="85180"/>
            <a:ext cx="6994257" cy="1186019"/>
          </a:xfrm>
        </p:spPr>
        <p:txBody>
          <a:bodyPr>
            <a:normAutofit fontScale="90000"/>
          </a:bodyPr>
          <a:lstStyle/>
          <a:p>
            <a:pPr algn="ctr"/>
            <a:r>
              <a:rPr lang="en-US" dirty="0">
                <a:solidFill>
                  <a:schemeClr val="tx1"/>
                </a:solidFill>
                <a:latin typeface="Arial" panose="020B0604020202020204" pitchFamily="34" charset="0"/>
                <a:cs typeface="Arial" panose="020B0604020202020204" pitchFamily="34" charset="0"/>
              </a:rPr>
              <a:t>Shop our Growing Collection of Safety Supplies!</a:t>
            </a:r>
          </a:p>
        </p:txBody>
      </p:sp>
      <p:pic>
        <p:nvPicPr>
          <p:cNvPr id="5" name="Picture 4" descr="A picture containing text&#10;&#10;Description automatically generated">
            <a:extLst>
              <a:ext uri="{FF2B5EF4-FFF2-40B4-BE49-F238E27FC236}">
                <a16:creationId xmlns:a16="http://schemas.microsoft.com/office/drawing/2014/main" id="{48F22DF2-89AD-2BD8-072E-21DC0C10B5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697" y="257055"/>
            <a:ext cx="2846220" cy="702787"/>
          </a:xfrm>
          <a:prstGeom prst="rect">
            <a:avLst/>
          </a:prstGeom>
        </p:spPr>
      </p:pic>
      <p:pic>
        <p:nvPicPr>
          <p:cNvPr id="12" name="Picture 11" descr="A picture containing person, skiing, standing, posing&#10;&#10;Description automatically generated">
            <a:extLst>
              <a:ext uri="{FF2B5EF4-FFF2-40B4-BE49-F238E27FC236}">
                <a16:creationId xmlns:a16="http://schemas.microsoft.com/office/drawing/2014/main" id="{1DD3B16B-F136-6B6F-2CD1-BA7372FDC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8119" y="1571860"/>
            <a:ext cx="2515818" cy="1677212"/>
          </a:xfrm>
          <a:prstGeom prst="rect">
            <a:avLst/>
          </a:prstGeom>
        </p:spPr>
      </p:pic>
      <p:pic>
        <p:nvPicPr>
          <p:cNvPr id="14" name="Picture 13" descr="A picture containing person, outdoor, orange&#10;&#10;Description automatically generated">
            <a:extLst>
              <a:ext uri="{FF2B5EF4-FFF2-40B4-BE49-F238E27FC236}">
                <a16:creationId xmlns:a16="http://schemas.microsoft.com/office/drawing/2014/main" id="{77F8DC48-53E6-D29E-1A18-B9CD781DE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091" y="1543638"/>
            <a:ext cx="2515818" cy="1677212"/>
          </a:xfrm>
          <a:prstGeom prst="rect">
            <a:avLst/>
          </a:prstGeom>
        </p:spPr>
      </p:pic>
      <p:pic>
        <p:nvPicPr>
          <p:cNvPr id="8" name="Picture 7" descr="A picture containing timeline&#10;&#10;Description automatically generated">
            <a:extLst>
              <a:ext uri="{FF2B5EF4-FFF2-40B4-BE49-F238E27FC236}">
                <a16:creationId xmlns:a16="http://schemas.microsoft.com/office/drawing/2014/main" id="{89C00422-9D40-8D2B-76B7-CD149B153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574" y="3977491"/>
            <a:ext cx="2515818" cy="1724680"/>
          </a:xfrm>
          <a:prstGeom prst="rect">
            <a:avLst/>
          </a:prstGeom>
        </p:spPr>
      </p:pic>
      <p:sp>
        <p:nvSpPr>
          <p:cNvPr id="17" name="TextBox 16">
            <a:extLst>
              <a:ext uri="{FF2B5EF4-FFF2-40B4-BE49-F238E27FC236}">
                <a16:creationId xmlns:a16="http://schemas.microsoft.com/office/drawing/2014/main" id="{6F45CC6D-82F6-3BBF-E109-3F930500E54A}"/>
              </a:ext>
            </a:extLst>
          </p:cNvPr>
          <p:cNvSpPr txBox="1"/>
          <p:nvPr/>
        </p:nvSpPr>
        <p:spPr>
          <a:xfrm>
            <a:off x="4364461" y="3245559"/>
            <a:ext cx="3435596" cy="338554"/>
          </a:xfrm>
          <a:prstGeom prst="rect">
            <a:avLst/>
          </a:prstGeom>
          <a:noFill/>
        </p:spPr>
        <p:txBody>
          <a:bodyPr wrap="square">
            <a:spAutoFit/>
          </a:bodyPr>
          <a:lstStyle/>
          <a:p>
            <a:pPr algn="ctr"/>
            <a:r>
              <a:rPr lang="en-US" sz="1600" dirty="0"/>
              <a:t>Fall Protection Equipment</a:t>
            </a:r>
          </a:p>
        </p:txBody>
      </p:sp>
      <p:sp>
        <p:nvSpPr>
          <p:cNvPr id="19" name="TextBox 18">
            <a:extLst>
              <a:ext uri="{FF2B5EF4-FFF2-40B4-BE49-F238E27FC236}">
                <a16:creationId xmlns:a16="http://schemas.microsoft.com/office/drawing/2014/main" id="{40C330F9-4073-FF63-53C5-4A19206206DD}"/>
              </a:ext>
            </a:extLst>
          </p:cNvPr>
          <p:cNvSpPr txBox="1"/>
          <p:nvPr/>
        </p:nvSpPr>
        <p:spPr>
          <a:xfrm>
            <a:off x="9088467" y="3286105"/>
            <a:ext cx="1815122" cy="338554"/>
          </a:xfrm>
          <a:prstGeom prst="rect">
            <a:avLst/>
          </a:prstGeom>
          <a:noFill/>
        </p:spPr>
        <p:txBody>
          <a:bodyPr wrap="square">
            <a:spAutoFit/>
          </a:bodyPr>
          <a:lstStyle/>
          <a:p>
            <a:pPr algn="ctr"/>
            <a:r>
              <a:rPr lang="en-US" sz="1600" dirty="0"/>
              <a:t>Worksite Apparel</a:t>
            </a:r>
          </a:p>
        </p:txBody>
      </p:sp>
      <p:sp>
        <p:nvSpPr>
          <p:cNvPr id="20" name="TextBox 19">
            <a:extLst>
              <a:ext uri="{FF2B5EF4-FFF2-40B4-BE49-F238E27FC236}">
                <a16:creationId xmlns:a16="http://schemas.microsoft.com/office/drawing/2014/main" id="{9AACDE4D-6265-0879-4671-7C29DC6C8F7A}"/>
              </a:ext>
            </a:extLst>
          </p:cNvPr>
          <p:cNvSpPr txBox="1"/>
          <p:nvPr/>
        </p:nvSpPr>
        <p:spPr>
          <a:xfrm>
            <a:off x="4696831" y="5701192"/>
            <a:ext cx="2770855" cy="338554"/>
          </a:xfrm>
          <a:prstGeom prst="rect">
            <a:avLst/>
          </a:prstGeom>
          <a:noFill/>
        </p:spPr>
        <p:txBody>
          <a:bodyPr wrap="square">
            <a:spAutoFit/>
          </a:bodyPr>
          <a:lstStyle/>
          <a:p>
            <a:pPr algn="ctr"/>
            <a:r>
              <a:rPr lang="en-US" sz="1600" dirty="0"/>
              <a:t>Lockout/Tagout Supplies</a:t>
            </a:r>
          </a:p>
        </p:txBody>
      </p:sp>
      <p:pic>
        <p:nvPicPr>
          <p:cNvPr id="3" name="Picture 2">
            <a:extLst>
              <a:ext uri="{FF2B5EF4-FFF2-40B4-BE49-F238E27FC236}">
                <a16:creationId xmlns:a16="http://schemas.microsoft.com/office/drawing/2014/main" id="{51B55284-4E13-35E8-DD6E-9D860418D6B5}"/>
              </a:ext>
            </a:extLst>
          </p:cNvPr>
          <p:cNvPicPr>
            <a:picLocks noChangeAspect="1"/>
          </p:cNvPicPr>
          <p:nvPr/>
        </p:nvPicPr>
        <p:blipFill>
          <a:blip r:embed="rId6"/>
          <a:stretch>
            <a:fillRect/>
          </a:stretch>
        </p:blipFill>
        <p:spPr>
          <a:xfrm>
            <a:off x="853083" y="1543638"/>
            <a:ext cx="2515818" cy="1677212"/>
          </a:xfrm>
          <a:prstGeom prst="rect">
            <a:avLst/>
          </a:prstGeom>
        </p:spPr>
      </p:pic>
      <p:pic>
        <p:nvPicPr>
          <p:cNvPr id="7" name="Picture 6">
            <a:extLst>
              <a:ext uri="{FF2B5EF4-FFF2-40B4-BE49-F238E27FC236}">
                <a16:creationId xmlns:a16="http://schemas.microsoft.com/office/drawing/2014/main" id="{EF06721C-8E5F-E1E8-4F79-EDAC3AF9CDD7}"/>
              </a:ext>
            </a:extLst>
          </p:cNvPr>
          <p:cNvPicPr>
            <a:picLocks noChangeAspect="1"/>
          </p:cNvPicPr>
          <p:nvPr/>
        </p:nvPicPr>
        <p:blipFill rotWithShape="1">
          <a:blip r:embed="rId7"/>
          <a:srcRect t="1886" b="2962"/>
          <a:stretch/>
        </p:blipFill>
        <p:spPr>
          <a:xfrm>
            <a:off x="649105" y="3977491"/>
            <a:ext cx="2718846" cy="1724680"/>
          </a:xfrm>
          <a:prstGeom prst="rect">
            <a:avLst/>
          </a:prstGeom>
        </p:spPr>
      </p:pic>
      <p:sp>
        <p:nvSpPr>
          <p:cNvPr id="9" name="TextBox 8">
            <a:extLst>
              <a:ext uri="{FF2B5EF4-FFF2-40B4-BE49-F238E27FC236}">
                <a16:creationId xmlns:a16="http://schemas.microsoft.com/office/drawing/2014/main" id="{CA9FB5C6-0458-520A-AF40-85A6D42123B3}"/>
              </a:ext>
            </a:extLst>
          </p:cNvPr>
          <p:cNvSpPr txBox="1"/>
          <p:nvPr/>
        </p:nvSpPr>
        <p:spPr>
          <a:xfrm>
            <a:off x="299788" y="3229132"/>
            <a:ext cx="3435596" cy="338554"/>
          </a:xfrm>
          <a:prstGeom prst="rect">
            <a:avLst/>
          </a:prstGeom>
          <a:noFill/>
        </p:spPr>
        <p:txBody>
          <a:bodyPr wrap="square">
            <a:spAutoFit/>
          </a:bodyPr>
          <a:lstStyle/>
          <a:p>
            <a:pPr algn="ctr"/>
            <a:r>
              <a:rPr lang="en-US" sz="1600" dirty="0"/>
              <a:t>Protective Eyewear</a:t>
            </a:r>
          </a:p>
        </p:txBody>
      </p:sp>
      <p:sp>
        <p:nvSpPr>
          <p:cNvPr id="11" name="TextBox 10">
            <a:extLst>
              <a:ext uri="{FF2B5EF4-FFF2-40B4-BE49-F238E27FC236}">
                <a16:creationId xmlns:a16="http://schemas.microsoft.com/office/drawing/2014/main" id="{6FDED2CD-5043-5378-CD3D-595D11319546}"/>
              </a:ext>
            </a:extLst>
          </p:cNvPr>
          <p:cNvSpPr txBox="1"/>
          <p:nvPr/>
        </p:nvSpPr>
        <p:spPr>
          <a:xfrm>
            <a:off x="290730" y="5701192"/>
            <a:ext cx="3435596" cy="584775"/>
          </a:xfrm>
          <a:prstGeom prst="rect">
            <a:avLst/>
          </a:prstGeom>
          <a:noFill/>
        </p:spPr>
        <p:txBody>
          <a:bodyPr wrap="square">
            <a:spAutoFit/>
          </a:bodyPr>
          <a:lstStyle/>
          <a:p>
            <a:pPr algn="ctr"/>
            <a:r>
              <a:rPr lang="en-US" sz="1600" dirty="0"/>
              <a:t>Inspection Solution, Visitor Management and Signage</a:t>
            </a:r>
          </a:p>
        </p:txBody>
      </p:sp>
      <p:sp>
        <p:nvSpPr>
          <p:cNvPr id="21" name="Rectangle 20">
            <a:extLst>
              <a:ext uri="{FF2B5EF4-FFF2-40B4-BE49-F238E27FC236}">
                <a16:creationId xmlns:a16="http://schemas.microsoft.com/office/drawing/2014/main" id="{7AA3F766-466F-4112-3454-AC5073A06FF4}"/>
              </a:ext>
            </a:extLst>
          </p:cNvPr>
          <p:cNvSpPr/>
          <p:nvPr/>
        </p:nvSpPr>
        <p:spPr>
          <a:xfrm>
            <a:off x="0" y="6420297"/>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Qr code&#10;&#10;Description automatically generated">
            <a:extLst>
              <a:ext uri="{FF2B5EF4-FFF2-40B4-BE49-F238E27FC236}">
                <a16:creationId xmlns:a16="http://schemas.microsoft.com/office/drawing/2014/main" id="{F4EEA91B-5C9D-ABB5-3FE0-5D28801A9558}"/>
              </a:ext>
            </a:extLst>
          </p:cNvPr>
          <p:cNvPicPr>
            <a:picLocks noChangeAspect="1"/>
          </p:cNvPicPr>
          <p:nvPr/>
        </p:nvPicPr>
        <p:blipFill rotWithShape="1">
          <a:blip r:embed="rId8">
            <a:extLst>
              <a:ext uri="{28A0092B-C50C-407E-A947-70E740481C1C}">
                <a14:useLocalDpi xmlns:a14="http://schemas.microsoft.com/office/drawing/2010/main" val="0"/>
              </a:ext>
            </a:extLst>
          </a:blip>
          <a:srcRect l="9957" t="8113" r="7912" b="8286"/>
          <a:stretch/>
        </p:blipFill>
        <p:spPr>
          <a:xfrm>
            <a:off x="9217531" y="3977491"/>
            <a:ext cx="1556993" cy="1584877"/>
          </a:xfrm>
          <a:prstGeom prst="rect">
            <a:avLst/>
          </a:prstGeom>
        </p:spPr>
      </p:pic>
      <p:sp>
        <p:nvSpPr>
          <p:cNvPr id="29" name="TextBox 28">
            <a:extLst>
              <a:ext uri="{FF2B5EF4-FFF2-40B4-BE49-F238E27FC236}">
                <a16:creationId xmlns:a16="http://schemas.microsoft.com/office/drawing/2014/main" id="{15BC0EA7-7675-5DAE-2EE4-CE0FBEF7CF62}"/>
              </a:ext>
            </a:extLst>
          </p:cNvPr>
          <p:cNvSpPr txBox="1"/>
          <p:nvPr/>
        </p:nvSpPr>
        <p:spPr>
          <a:xfrm>
            <a:off x="8930309" y="5547313"/>
            <a:ext cx="2227977" cy="707886"/>
          </a:xfrm>
          <a:prstGeom prst="rect">
            <a:avLst/>
          </a:prstGeom>
          <a:noFill/>
        </p:spPr>
        <p:txBody>
          <a:bodyPr wrap="square">
            <a:spAutoFit/>
          </a:bodyPr>
          <a:lstStyle/>
          <a:p>
            <a:pPr algn="ctr"/>
            <a:r>
              <a:rPr lang="en-US" sz="2000" b="1" dirty="0"/>
              <a:t>Scan QR Code to Shop Now</a:t>
            </a:r>
          </a:p>
        </p:txBody>
      </p:sp>
      <p:pic>
        <p:nvPicPr>
          <p:cNvPr id="31" name="Graphic 30" descr="Arrow: Rotate left with solid fill">
            <a:extLst>
              <a:ext uri="{FF2B5EF4-FFF2-40B4-BE49-F238E27FC236}">
                <a16:creationId xmlns:a16="http://schemas.microsoft.com/office/drawing/2014/main" id="{83A40C79-AC41-DEB4-9542-1F24402CB3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10431935" y="4683301"/>
            <a:ext cx="1452700" cy="1189549"/>
          </a:xfrm>
          <a:prstGeom prst="rect">
            <a:avLst/>
          </a:prstGeom>
        </p:spPr>
      </p:pic>
    </p:spTree>
    <p:extLst>
      <p:ext uri="{BB962C8B-B14F-4D97-AF65-F5344CB8AC3E}">
        <p14:creationId xmlns:p14="http://schemas.microsoft.com/office/powerpoint/2010/main" val="2673415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7ECA32-B4C4-A929-8785-D28A23481A3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6B072C-DBAD-4B7A-B4B2-1F841BDC5DAD}"/>
              </a:ext>
            </a:extLst>
          </p:cNvPr>
          <p:cNvSpPr/>
          <p:nvPr/>
        </p:nvSpPr>
        <p:spPr>
          <a:xfrm>
            <a:off x="10057319" y="5794385"/>
            <a:ext cx="2134681" cy="95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14C57DE-E82C-48A6-B0CB-EA7EA2340AB0}"/>
              </a:ext>
            </a:extLst>
          </p:cNvPr>
          <p:cNvSpPr/>
          <p:nvPr/>
        </p:nvSpPr>
        <p:spPr>
          <a:xfrm>
            <a:off x="9981119" y="132687"/>
            <a:ext cx="2134681" cy="114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wearing a suit and tie&#10;&#10;Description automatically generated with medium confidence">
            <a:extLst>
              <a:ext uri="{FF2B5EF4-FFF2-40B4-BE49-F238E27FC236}">
                <a16:creationId xmlns:a16="http://schemas.microsoft.com/office/drawing/2014/main" id="{67A99B6D-72FF-4EFA-AE93-B6F66BC89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689" y="1861827"/>
            <a:ext cx="2813453" cy="3705148"/>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10B7CB6C-CC1F-44BF-BF10-E6A53116CFFF}"/>
              </a:ext>
            </a:extLst>
          </p:cNvPr>
          <p:cNvSpPr>
            <a:spLocks noGrp="1"/>
          </p:cNvSpPr>
          <p:nvPr>
            <p:ph idx="1"/>
          </p:nvPr>
        </p:nvSpPr>
        <p:spPr>
          <a:xfrm>
            <a:off x="4469898" y="246169"/>
            <a:ext cx="7286309" cy="892552"/>
          </a:xfrm>
        </p:spPr>
        <p:txBody>
          <a:bodyPr>
            <a:normAutofit lnSpcReduction="10000"/>
          </a:bodyPr>
          <a:lstStyle/>
          <a:p>
            <a:pPr marL="0" indent="0" algn="ctr">
              <a:lnSpc>
                <a:spcPct val="100000"/>
              </a:lnSpc>
              <a:spcBef>
                <a:spcPts val="0"/>
              </a:spcBef>
              <a:buNone/>
            </a:pPr>
            <a:r>
              <a:rPr lang="en-AU" dirty="0">
                <a:solidFill>
                  <a:schemeClr val="tx1"/>
                </a:solidFill>
                <a:latin typeface="Arial" panose="020B0604020202020204" pitchFamily="34" charset="0"/>
                <a:cs typeface="Arial" panose="020B0604020202020204" pitchFamily="34" charset="0"/>
              </a:rPr>
              <a:t>Effectively Handling Safety Risk Takers</a:t>
            </a:r>
            <a:br>
              <a:rPr lang="en-AU" dirty="0">
                <a:solidFill>
                  <a:schemeClr val="tx1"/>
                </a:solidFill>
                <a:latin typeface="Arial" panose="020B0604020202020204" pitchFamily="34" charset="0"/>
                <a:cs typeface="Arial" panose="020B0604020202020204" pitchFamily="34" charset="0"/>
              </a:rPr>
            </a:br>
            <a:r>
              <a:rPr lang="en-AU" dirty="0">
                <a:solidFill>
                  <a:schemeClr val="tx1"/>
                </a:solidFill>
                <a:latin typeface="Arial" panose="020B0604020202020204" pitchFamily="34" charset="0"/>
                <a:cs typeface="Arial" panose="020B0604020202020204" pitchFamily="34" charset="0"/>
              </a:rPr>
              <a:t>from a Management and Legal Perspective </a:t>
            </a:r>
            <a:endParaRPr lang="en-US" sz="3200"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E84DD52-1473-4D7A-BD60-C3B7F02F0659}"/>
              </a:ext>
            </a:extLst>
          </p:cNvPr>
          <p:cNvSpPr txBox="1"/>
          <p:nvPr/>
        </p:nvSpPr>
        <p:spPr>
          <a:xfrm>
            <a:off x="5684533" y="3347540"/>
            <a:ext cx="5345366"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Arial" panose="020B0604020202020204" pitchFamily="34" charset="0"/>
                <a:cs typeface="Arial" panose="020B0604020202020204" pitchFamily="34" charset="0"/>
              </a:rPr>
              <a:t>Edwin G. </a:t>
            </a:r>
            <a:r>
              <a:rPr lang="en-US" sz="2800" dirty="0" err="1">
                <a:solidFill>
                  <a:srgbClr val="4472C4">
                    <a:lumMod val="50000"/>
                  </a:srgbClr>
                </a:solidFill>
                <a:latin typeface="Arial" panose="020B0604020202020204" pitchFamily="34" charset="0"/>
                <a:cs typeface="Arial" panose="020B0604020202020204" pitchFamily="34" charset="0"/>
              </a:rPr>
              <a:t>Foulke</a:t>
            </a:r>
            <a:endParaRPr kumimoji="0" lang="en-US" sz="2800" b="0" i="0" u="none" strike="noStrike" kern="120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Arial" panose="020B0604020202020204" pitchFamily="34" charset="0"/>
                <a:cs typeface="Arial" panose="020B0604020202020204" pitchFamily="34" charset="0"/>
              </a:rPr>
              <a:t>Former Head of OSHA &amp; </a:t>
            </a:r>
            <a:br>
              <a:rPr lang="en-US" sz="2400" i="1" dirty="0">
                <a:solidFill>
                  <a:prstClr val="black"/>
                </a:solidFill>
                <a:latin typeface="Arial" panose="020B0604020202020204" pitchFamily="34" charset="0"/>
                <a:cs typeface="Arial" panose="020B0604020202020204" pitchFamily="34" charset="0"/>
              </a:rPr>
            </a:br>
            <a:r>
              <a:rPr lang="en-US" sz="2400" i="1" dirty="0">
                <a:solidFill>
                  <a:prstClr val="black"/>
                </a:solidFill>
                <a:latin typeface="Arial" panose="020B0604020202020204" pitchFamily="34" charset="0"/>
                <a:cs typeface="Arial" panose="020B0604020202020204" pitchFamily="34" charset="0"/>
              </a:rPr>
              <a:t>Current Partner </a:t>
            </a:r>
            <a:r>
              <a:rPr lang="en-US" sz="2400" dirty="0">
                <a:solidFill>
                  <a:prstClr val="black"/>
                </a:solidFill>
                <a:latin typeface="Arial" panose="020B0604020202020204" pitchFamily="34" charset="0"/>
                <a:cs typeface="Arial" panose="020B0604020202020204" pitchFamily="34" charset="0"/>
              </a:rPr>
              <a:t>Fisher Phillips,</a:t>
            </a:r>
            <a:br>
              <a:rPr lang="en-US" sz="2400" dirty="0">
                <a:solidFill>
                  <a:prstClr val="black"/>
                </a:solidFill>
                <a:latin typeface="Arial" panose="020B0604020202020204" pitchFamily="34" charset="0"/>
                <a:cs typeface="Arial" panose="020B0604020202020204" pitchFamily="34" charset="0"/>
              </a:rPr>
            </a:br>
            <a:r>
              <a:rPr lang="en-US" sz="2400" i="1" dirty="0">
                <a:solidFill>
                  <a:prstClr val="black"/>
                </a:solidFill>
                <a:latin typeface="Arial" panose="020B0604020202020204" pitchFamily="34" charset="0"/>
                <a:cs typeface="Arial" panose="020B0604020202020204" pitchFamily="34" charset="0"/>
              </a:rPr>
              <a:t>Florida Chamber Safety Council Advisory Board member</a:t>
            </a:r>
            <a:endParaRPr kumimoji="0" lang="en-US"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4909CD2-3DE9-47A3-B8F3-D0213BA3040A}"/>
              </a:ext>
            </a:extLst>
          </p:cNvPr>
          <p:cNvSpPr/>
          <p:nvPr/>
        </p:nvSpPr>
        <p:spPr>
          <a:xfrm>
            <a:off x="0" y="6348046"/>
            <a:ext cx="12192000" cy="509954"/>
          </a:xfrm>
          <a:prstGeom prst="rect">
            <a:avLst/>
          </a:prstGeom>
          <a:solidFill>
            <a:srgbClr val="0E6B52"/>
          </a:solidFill>
          <a:ln>
            <a:solidFill>
              <a:srgbClr val="0E6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9B006F78-A3ED-40E9-BDD0-E439B7F32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93" y="312711"/>
            <a:ext cx="3525715" cy="870568"/>
          </a:xfrm>
          <a:prstGeom prst="rect">
            <a:avLst/>
          </a:prstGeom>
        </p:spPr>
      </p:pic>
    </p:spTree>
    <p:extLst>
      <p:ext uri="{BB962C8B-B14F-4D97-AF65-F5344CB8AC3E}">
        <p14:creationId xmlns:p14="http://schemas.microsoft.com/office/powerpoint/2010/main" val="4190319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01748"/>
            <a:ext cx="12192000" cy="1073792"/>
          </a:xfrm>
        </p:spPr>
        <p:txBody>
          <a:bodyPr>
            <a:normAutofit fontScale="90000"/>
          </a:bodyPr>
          <a:lstStyle/>
          <a:p>
            <a:r>
              <a:rPr lang="en-US" sz="3200" dirty="0">
                <a:latin typeface="Times New Roman" panose="02020603050405020304" pitchFamily="18" charset="0"/>
                <a:cs typeface="Times New Roman" panose="02020603050405020304" pitchFamily="18" charset="0"/>
              </a:rPr>
              <a:t>Effectively Handling Safety Risk Takers</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from a Management and Legal Perspective </a:t>
            </a: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endParaRPr lang="en-US" dirty="0"/>
          </a:p>
        </p:txBody>
      </p:sp>
      <p:sp>
        <p:nvSpPr>
          <p:cNvPr id="5" name="Text Placeholder 4"/>
          <p:cNvSpPr>
            <a:spLocks noGrp="1"/>
          </p:cNvSpPr>
          <p:nvPr>
            <p:ph type="body" idx="1"/>
          </p:nvPr>
        </p:nvSpPr>
        <p:spPr>
          <a:xfrm>
            <a:off x="0" y="5493010"/>
            <a:ext cx="12192000" cy="1138504"/>
          </a:xfrm>
        </p:spPr>
        <p:txBody>
          <a:bodyPr>
            <a:normAutofit/>
          </a:bodyPr>
          <a:lstStyle/>
          <a:p>
            <a:r>
              <a:rPr lang="en-US" dirty="0"/>
              <a:t>Presented by:</a:t>
            </a:r>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Edwin G. Foulke</a:t>
            </a:r>
            <a:br>
              <a:rPr lang="en-US" b="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Phone: (404) 240-4273 | Email: efoulke@fisherphillips.com</a:t>
            </a:r>
          </a:p>
          <a:p>
            <a:endParaRPr lang="en-US"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 y="1470996"/>
            <a:ext cx="12188952" cy="2377440"/>
          </a:xfrm>
          <a:prstGeom prst="rect">
            <a:avLst/>
          </a:prstGeom>
        </p:spPr>
      </p:pic>
      <p:sp>
        <p:nvSpPr>
          <p:cNvPr id="2" name="TextBox 1">
            <a:extLst>
              <a:ext uri="{FF2B5EF4-FFF2-40B4-BE49-F238E27FC236}">
                <a16:creationId xmlns:a16="http://schemas.microsoft.com/office/drawing/2014/main" id="{A88758C2-6976-4CFC-8DBF-1A11C31A90F9}"/>
              </a:ext>
            </a:extLst>
          </p:cNvPr>
          <p:cNvSpPr txBox="1"/>
          <p:nvPr/>
        </p:nvSpPr>
        <p:spPr>
          <a:xfrm>
            <a:off x="7324627" y="1838227"/>
            <a:ext cx="39215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Florida Chamber Safety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December 7,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9829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2271</Words>
  <Application>Microsoft Office PowerPoint</Application>
  <PresentationFormat>Widescreen</PresentationFormat>
  <Paragraphs>421</Paragraphs>
  <Slides>53</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Calibri</vt:lpstr>
      <vt:lpstr>Calibri Light</vt:lpstr>
      <vt:lpstr>Courier New</vt:lpstr>
      <vt:lpstr>Helvetica</vt:lpstr>
      <vt:lpstr>Museo 500</vt:lpstr>
      <vt:lpstr>Roboto</vt:lpstr>
      <vt:lpstr>Symbol</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Shop our Growing Collection of Safety Supplies!</vt:lpstr>
      <vt:lpstr>PowerPoint Presentation</vt:lpstr>
      <vt:lpstr>Effectively Handling Safety Risk Takers from a Management and Legal Perspective   </vt:lpstr>
      <vt:lpstr>Thank You For Your Commitment To Safety</vt:lpstr>
      <vt:lpstr> Safety Is A Personal Decision</vt:lpstr>
      <vt:lpstr>Workplace Injuries</vt:lpstr>
      <vt:lpstr> </vt:lpstr>
      <vt:lpstr>Perceived Risk Levels</vt:lpstr>
      <vt:lpstr>Safety = Personal</vt:lpstr>
      <vt:lpstr>Safety Challenges</vt:lpstr>
      <vt:lpstr>The Four A’s of Safety</vt:lpstr>
      <vt:lpstr>Attitudes</vt:lpstr>
      <vt:lpstr>Safety As A Value</vt:lpstr>
      <vt:lpstr>Safety Awareness</vt:lpstr>
      <vt:lpstr> Safety As A Value </vt:lpstr>
      <vt:lpstr>Human Factors and Safety</vt:lpstr>
      <vt:lpstr>Prevention Measures</vt:lpstr>
      <vt:lpstr>Performance Management In Dealing With  Safety Risk Takers</vt:lpstr>
      <vt:lpstr>Traits of An Effective Manager</vt:lpstr>
      <vt:lpstr>Overview</vt:lpstr>
      <vt:lpstr>Step 1: Getting The Right People</vt:lpstr>
      <vt:lpstr>Step 2: Making Safety Expectations Clear</vt:lpstr>
      <vt:lpstr>PowerPoint Presentation</vt:lpstr>
      <vt:lpstr>Ways to Provide Performance Management of  Risk Takers</vt:lpstr>
      <vt:lpstr>Methods of Corrective Actions</vt:lpstr>
      <vt:lpstr>Engaging In and Documenting Corrective Action</vt:lpstr>
      <vt:lpstr>The “C.L.E.A.N.” Doctrine</vt:lpstr>
      <vt:lpstr>The “C.L.E.A.N.” Doctrine</vt:lpstr>
      <vt:lpstr>The “C.L.E.A.N.” Doctrine</vt:lpstr>
      <vt:lpstr>The “C.L.E.A.N.” Doctrine</vt:lpstr>
      <vt:lpstr>The “C.L.E.A.N.” Doctrine</vt:lpstr>
      <vt:lpstr>The “C.L.E.A.N.” Doctrine</vt:lpstr>
      <vt:lpstr>The “N.E.A.T.” Doctrine</vt:lpstr>
      <vt:lpstr>PowerPoint Presentation</vt:lpstr>
      <vt:lpstr>PowerPoint Presentation</vt:lpstr>
      <vt:lpstr>Written Counseling</vt:lpstr>
      <vt:lpstr>Documentation Is Critical</vt:lpstr>
      <vt:lpstr>Step 4: Releasing of Safety Risk Takers</vt:lpstr>
      <vt:lpstr>Termination Action Plan</vt:lpstr>
      <vt:lpstr>High Risk Terminations</vt:lpstr>
      <vt:lpstr>Common Red Flags</vt:lpstr>
      <vt:lpstr>Drafting the Termination Notice</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Ivette Faulkner</dc:creator>
  <cp:lastModifiedBy>Carli Kasten</cp:lastModifiedBy>
  <cp:revision>19</cp:revision>
  <dcterms:created xsi:type="dcterms:W3CDTF">2022-12-05T14:31:49Z</dcterms:created>
  <dcterms:modified xsi:type="dcterms:W3CDTF">2022-12-08T20:13:38Z</dcterms:modified>
</cp:coreProperties>
</file>